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77"/>
  </p:notesMasterIdLst>
  <p:handoutMasterIdLst>
    <p:handoutMasterId r:id="rId78"/>
  </p:handoutMasterIdLst>
  <p:sldIdLst>
    <p:sldId id="256" r:id="rId2"/>
    <p:sldId id="270" r:id="rId3"/>
    <p:sldId id="272" r:id="rId4"/>
    <p:sldId id="408" r:id="rId5"/>
    <p:sldId id="324" r:id="rId6"/>
    <p:sldId id="409" r:id="rId7"/>
    <p:sldId id="325" r:id="rId8"/>
    <p:sldId id="286" r:id="rId9"/>
    <p:sldId id="287" r:id="rId10"/>
    <p:sldId id="410" r:id="rId11"/>
    <p:sldId id="369" r:id="rId12"/>
    <p:sldId id="278" r:id="rId13"/>
    <p:sldId id="281" r:id="rId14"/>
    <p:sldId id="282" r:id="rId15"/>
    <p:sldId id="283" r:id="rId16"/>
    <p:sldId id="285" r:id="rId17"/>
    <p:sldId id="291" r:id="rId18"/>
    <p:sldId id="327" r:id="rId19"/>
    <p:sldId id="337" r:id="rId20"/>
    <p:sldId id="294" r:id="rId21"/>
    <p:sldId id="386" r:id="rId22"/>
    <p:sldId id="279" r:id="rId23"/>
    <p:sldId id="280" r:id="rId24"/>
    <p:sldId id="308" r:id="rId25"/>
    <p:sldId id="367" r:id="rId26"/>
    <p:sldId id="273" r:id="rId27"/>
    <p:sldId id="397" r:id="rId28"/>
    <p:sldId id="398" r:id="rId29"/>
    <p:sldId id="399" r:id="rId30"/>
    <p:sldId id="406" r:id="rId31"/>
    <p:sldId id="341" r:id="rId32"/>
    <p:sldId id="342" r:id="rId33"/>
    <p:sldId id="343" r:id="rId34"/>
    <p:sldId id="344" r:id="rId35"/>
    <p:sldId id="345" r:id="rId36"/>
    <p:sldId id="315" r:id="rId37"/>
    <p:sldId id="362" r:id="rId38"/>
    <p:sldId id="368" r:id="rId39"/>
    <p:sldId id="317" r:id="rId40"/>
    <p:sldId id="331" r:id="rId41"/>
    <p:sldId id="334" r:id="rId42"/>
    <p:sldId id="326" r:id="rId43"/>
    <p:sldId id="370" r:id="rId44"/>
    <p:sldId id="376" r:id="rId45"/>
    <p:sldId id="352" r:id="rId46"/>
    <p:sldId id="346" r:id="rId47"/>
    <p:sldId id="378" r:id="rId48"/>
    <p:sldId id="349" r:id="rId49"/>
    <p:sldId id="348" r:id="rId50"/>
    <p:sldId id="293" r:id="rId51"/>
    <p:sldId id="389" r:id="rId52"/>
    <p:sldId id="403" r:id="rId53"/>
    <p:sldId id="323" r:id="rId54"/>
    <p:sldId id="301" r:id="rId55"/>
    <p:sldId id="328" r:id="rId56"/>
    <p:sldId id="340" r:id="rId57"/>
    <p:sldId id="350" r:id="rId58"/>
    <p:sldId id="390" r:id="rId59"/>
    <p:sldId id="275" r:id="rId60"/>
    <p:sldId id="391" r:id="rId61"/>
    <p:sldId id="387" r:id="rId62"/>
    <p:sldId id="392" r:id="rId63"/>
    <p:sldId id="393" r:id="rId64"/>
    <p:sldId id="394" r:id="rId65"/>
    <p:sldId id="395" r:id="rId66"/>
    <p:sldId id="396" r:id="rId67"/>
    <p:sldId id="402" r:id="rId68"/>
    <p:sldId id="407" r:id="rId69"/>
    <p:sldId id="404" r:id="rId70"/>
    <p:sldId id="405" r:id="rId71"/>
    <p:sldId id="319" r:id="rId72"/>
    <p:sldId id="377" r:id="rId73"/>
    <p:sldId id="320" r:id="rId74"/>
    <p:sldId id="380" r:id="rId75"/>
    <p:sldId id="322" r:id="rId7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locci, Rachel G." initials="VRG" lastIdx="39" clrIdx="0">
    <p:extLst>
      <p:ext uri="{19B8F6BF-5375-455C-9EA6-DF929625EA0E}">
        <p15:presenceInfo xmlns:p15="http://schemas.microsoft.com/office/powerpoint/2012/main" userId="S::rachel.velocci@stonybrookmedicine.edu::bf13c323-25ec-4d9d-8cd7-3e21e47969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1E23"/>
    <a:srgbClr val="828383"/>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63"/>
    <p:restoredTop sz="96327"/>
  </p:normalViewPr>
  <p:slideViewPr>
    <p:cSldViewPr snapToObjects="1">
      <p:cViewPr varScale="1">
        <p:scale>
          <a:sx n="151" d="100"/>
          <a:sy n="151" d="100"/>
        </p:scale>
        <p:origin x="930" y="138"/>
      </p:cViewPr>
      <p:guideLst/>
    </p:cSldViewPr>
  </p:slideViewPr>
  <p:outlineViewPr>
    <p:cViewPr>
      <p:scale>
        <a:sx n="33" d="100"/>
        <a:sy n="33" d="100"/>
      </p:scale>
      <p:origin x="0" y="-20944"/>
    </p:cViewPr>
  </p:outlineViewPr>
  <p:notesTextViewPr>
    <p:cViewPr>
      <p:scale>
        <a:sx n="1" d="1"/>
        <a:sy n="1" d="1"/>
      </p:scale>
      <p:origin x="0" y="0"/>
    </p:cViewPr>
  </p:notesTextViewPr>
  <p:sorterViewPr>
    <p:cViewPr>
      <p:scale>
        <a:sx n="150" d="100"/>
        <a:sy n="150" d="100"/>
      </p:scale>
      <p:origin x="0" y="-8820"/>
    </p:cViewPr>
  </p:sorterViewPr>
  <p:notesViewPr>
    <p:cSldViewPr snapToObjects="1" showGuides="1">
      <p:cViewPr varScale="1">
        <p:scale>
          <a:sx n="86" d="100"/>
          <a:sy n="86"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706CF33-8FBF-4B4C-A62C-C7FCEE2F205E}" type="datetimeFigureOut">
              <a:rPr lang="en-US" smtClean="0"/>
              <a:t>9/7/2021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A2B81D4-C81F-2846-A8B2-30C4B23FE648}" type="slidenum">
              <a:rPr lang="en-US" smtClean="0"/>
              <a:t>‹#›</a:t>
            </a:fld>
            <a:endParaRPr lang="en-US" dirty="0"/>
          </a:p>
        </p:txBody>
      </p:sp>
    </p:spTree>
    <p:extLst>
      <p:ext uri="{BB962C8B-B14F-4D97-AF65-F5344CB8AC3E}">
        <p14:creationId xmlns:p14="http://schemas.microsoft.com/office/powerpoint/2010/main" val="399469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8D938DB-7AC2-8B49-96CB-F4713922A74B}" type="datetimeFigureOut">
              <a:rPr lang="en-US" smtClean="0"/>
              <a:t>9/7/2021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818A80-324C-A94A-A288-E8B5ECC90687}" type="slidenum">
              <a:rPr lang="en-US" smtClean="0"/>
              <a:t>‹#›</a:t>
            </a:fld>
            <a:endParaRPr lang="en-US" dirty="0"/>
          </a:p>
        </p:txBody>
      </p:sp>
    </p:spTree>
    <p:extLst>
      <p:ext uri="{BB962C8B-B14F-4D97-AF65-F5344CB8AC3E}">
        <p14:creationId xmlns:p14="http://schemas.microsoft.com/office/powerpoint/2010/main" val="1819550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818A80-324C-A94A-A288-E8B5ECC90687}" type="slidenum">
              <a:rPr lang="en-US" smtClean="0"/>
              <a:t>19</a:t>
            </a:fld>
            <a:endParaRPr lang="en-US" dirty="0"/>
          </a:p>
        </p:txBody>
      </p:sp>
    </p:spTree>
    <p:extLst>
      <p:ext uri="{BB962C8B-B14F-4D97-AF65-F5344CB8AC3E}">
        <p14:creationId xmlns:p14="http://schemas.microsoft.com/office/powerpoint/2010/main" val="2756062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BM Logo Slide">
    <p:spTree>
      <p:nvGrpSpPr>
        <p:cNvPr id="1" name=""/>
        <p:cNvGrpSpPr/>
        <p:nvPr/>
      </p:nvGrpSpPr>
      <p:grpSpPr>
        <a:xfrm>
          <a:off x="0" y="0"/>
          <a:ext cx="0" cy="0"/>
          <a:chOff x="0" y="0"/>
          <a:chExt cx="0" cy="0"/>
        </a:xfrm>
      </p:grpSpPr>
      <p:sp>
        <p:nvSpPr>
          <p:cNvPr id="16" name="Slide Number Placeholder 5"/>
          <p:cNvSpPr txBox="1">
            <a:spLocks/>
          </p:cNvSpPr>
          <p:nvPr userDrawn="1"/>
        </p:nvSpPr>
        <p:spPr>
          <a:xfrm>
            <a:off x="6532284" y="4818882"/>
            <a:ext cx="2057400" cy="273844"/>
          </a:xfrm>
          <a:prstGeom prst="rect">
            <a:avLst/>
          </a:prstGeom>
        </p:spPr>
        <p:txBody>
          <a:bodyPr/>
          <a:lstStyle>
            <a:defPPr>
              <a:defRPr lang="en-US"/>
            </a:defPPr>
            <a:lvl1pPr marL="0" algn="r" defTabSz="914400" rtl="0" eaLnBrk="1" latinLnBrk="0" hangingPunct="1">
              <a:defRPr sz="1000" b="1" i="0" kern="1200">
                <a:solidFill>
                  <a:srgbClr val="828383"/>
                </a:solidFill>
                <a:latin typeface="Museo Slab 900" charset="0"/>
                <a:ea typeface="Museo Slab 900" charset="0"/>
                <a:cs typeface="Museo Slab 90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z="750" smtClean="0">
                <a:solidFill>
                  <a:schemeClr val="bg1"/>
                </a:solidFill>
              </a:rPr>
              <a:pPr/>
              <a:t>‹#›</a:t>
            </a:fld>
            <a:endParaRPr lang="en-US" sz="750" dirty="0">
              <a:solidFill>
                <a:schemeClr val="bg1"/>
              </a:solidFill>
            </a:endParaRPr>
          </a:p>
        </p:txBody>
      </p:sp>
      <p:cxnSp>
        <p:nvCxnSpPr>
          <p:cNvPr id="19" name="Straight Connector 18"/>
          <p:cNvCxnSpPr/>
          <p:nvPr userDrawn="1"/>
        </p:nvCxnSpPr>
        <p:spPr>
          <a:xfrm>
            <a:off x="628653" y="4680900"/>
            <a:ext cx="7890681"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7D2EFC3-4B76-1F43-BFD2-E6E9E9E6C48D}"/>
              </a:ext>
            </a:extLst>
          </p:cNvPr>
          <p:cNvPicPr>
            <a:picLocks noChangeAspect="1"/>
          </p:cNvPicPr>
          <p:nvPr userDrawn="1"/>
        </p:nvPicPr>
        <p:blipFill>
          <a:blip r:embed="rId2"/>
          <a:srcRect/>
          <a:stretch/>
        </p:blipFill>
        <p:spPr>
          <a:xfrm>
            <a:off x="3023578" y="1885951"/>
            <a:ext cx="3096845" cy="996686"/>
          </a:xfrm>
          <a:prstGeom prst="rect">
            <a:avLst/>
          </a:prstGeom>
        </p:spPr>
      </p:pic>
    </p:spTree>
    <p:extLst>
      <p:ext uri="{BB962C8B-B14F-4D97-AF65-F5344CB8AC3E}">
        <p14:creationId xmlns:p14="http://schemas.microsoft.com/office/powerpoint/2010/main" val="50949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Bulleted List, 6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r>
              <a:rPr lang="en-US" dirty="0"/>
              <a:t>Please refer to ThePulse for the most current information.</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13" name="Content Placeholder 11">
            <a:extLst>
              <a:ext uri="{FF2B5EF4-FFF2-40B4-BE49-F238E27FC236}">
                <a16:creationId xmlns:a16="http://schemas.microsoft.com/office/drawing/2014/main" id="{F5708B29-91D2-BC46-B413-1913A83DD4EF}"/>
              </a:ext>
            </a:extLst>
          </p:cNvPr>
          <p:cNvSpPr>
            <a:spLocks noGrp="1"/>
          </p:cNvSpPr>
          <p:nvPr>
            <p:ph sz="quarter" idx="30" hasCustomPrompt="1"/>
          </p:nvPr>
        </p:nvSpPr>
        <p:spPr>
          <a:xfrm>
            <a:off x="7467600" y="1428750"/>
            <a:ext cx="1216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4" name="Content Placeholder 11">
            <a:extLst>
              <a:ext uri="{FF2B5EF4-FFF2-40B4-BE49-F238E27FC236}">
                <a16:creationId xmlns:a16="http://schemas.microsoft.com/office/drawing/2014/main" id="{ECE980C4-375A-3243-A74A-C17C9690C472}"/>
              </a:ext>
            </a:extLst>
          </p:cNvPr>
          <p:cNvSpPr>
            <a:spLocks noGrp="1"/>
          </p:cNvSpPr>
          <p:nvPr>
            <p:ph sz="quarter" idx="31" hasCustomPrompt="1"/>
          </p:nvPr>
        </p:nvSpPr>
        <p:spPr>
          <a:xfrm>
            <a:off x="7467600" y="2865884"/>
            <a:ext cx="1216025" cy="155813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7" name="Content Placeholder 11">
            <a:extLst>
              <a:ext uri="{FF2B5EF4-FFF2-40B4-BE49-F238E27FC236}">
                <a16:creationId xmlns:a16="http://schemas.microsoft.com/office/drawing/2014/main" id="{9706A5BD-A9A7-2340-B208-717796CE2EC2}"/>
              </a:ext>
            </a:extLst>
          </p:cNvPr>
          <p:cNvSpPr>
            <a:spLocks noGrp="1"/>
          </p:cNvSpPr>
          <p:nvPr>
            <p:ph sz="quarter" idx="34" hasCustomPrompt="1"/>
          </p:nvPr>
        </p:nvSpPr>
        <p:spPr>
          <a:xfrm>
            <a:off x="9448800" y="1868798"/>
            <a:ext cx="2359025"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4" name="Text Placeholder 3">
            <a:extLst>
              <a:ext uri="{FF2B5EF4-FFF2-40B4-BE49-F238E27FC236}">
                <a16:creationId xmlns:a16="http://schemas.microsoft.com/office/drawing/2014/main" id="{CC002275-5B5A-5945-96B9-11C4642822C4}"/>
              </a:ext>
            </a:extLst>
          </p:cNvPr>
          <p:cNvSpPr>
            <a:spLocks noGrp="1"/>
          </p:cNvSpPr>
          <p:nvPr>
            <p:ph type="body" sz="quarter" idx="35" hasCustomPrompt="1"/>
          </p:nvPr>
        </p:nvSpPr>
        <p:spPr>
          <a:xfrm>
            <a:off x="914400" y="1428750"/>
            <a:ext cx="5257800" cy="2895600"/>
          </a:xfrm>
          <a:prstGeom prst="rect">
            <a:avLst/>
          </a:prstGeom>
        </p:spPr>
        <p:txBody>
          <a:bodyPr lIns="0" tIns="0" rIns="0" bIns="0"/>
          <a:lstStyle>
            <a:lvl1pPr marL="174625" indent="-174625">
              <a:lnSpc>
                <a:spcPct val="9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4625" indent="-174625">
              <a:lnSpc>
                <a:spcPct val="9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74625" indent="-174625">
              <a:lnSpc>
                <a:spcPct val="9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42900" indent="-168275">
              <a:lnSpc>
                <a:spcPct val="90000"/>
              </a:lnSpc>
              <a:spcBef>
                <a:spcPts val="0"/>
              </a:spcBef>
              <a:spcAft>
                <a:spcPts val="300"/>
              </a:spcAft>
              <a:buFont typeface="System Font Regular"/>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342900" indent="-168275">
              <a:lnSpc>
                <a:spcPct val="90000"/>
              </a:lnSpc>
              <a:spcBef>
                <a:spcPts val="0"/>
              </a:spcBef>
              <a:spcAft>
                <a:spcPts val="300"/>
              </a:spcAft>
              <a:buFont typeface="Courier New" panose="02070309020205020404" pitchFamily="49" charset="0"/>
              <a:buChar char="o"/>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Type bulleted list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1">
            <a:extLst>
              <a:ext uri="{FF2B5EF4-FFF2-40B4-BE49-F238E27FC236}">
                <a16:creationId xmlns:a16="http://schemas.microsoft.com/office/drawing/2014/main" id="{140D01CB-423A-804B-99C0-D6A84F953CDE}"/>
              </a:ext>
            </a:extLst>
          </p:cNvPr>
          <p:cNvSpPr>
            <a:spLocks noGrp="1"/>
          </p:cNvSpPr>
          <p:nvPr>
            <p:ph sz="quarter" idx="36" hasCustomPrompt="1"/>
          </p:nvPr>
        </p:nvSpPr>
        <p:spPr>
          <a:xfrm>
            <a:off x="7467600" y="9024"/>
            <a:ext cx="1216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2" name="Content Placeholder 11">
            <a:extLst>
              <a:ext uri="{FF2B5EF4-FFF2-40B4-BE49-F238E27FC236}">
                <a16:creationId xmlns:a16="http://schemas.microsoft.com/office/drawing/2014/main" id="{A01EE183-E07D-3C4B-9D8B-5EDD9015D00C}"/>
              </a:ext>
            </a:extLst>
          </p:cNvPr>
          <p:cNvSpPr>
            <a:spLocks noGrp="1"/>
          </p:cNvSpPr>
          <p:nvPr>
            <p:ph sz="quarter" idx="37" hasCustomPrompt="1"/>
          </p:nvPr>
        </p:nvSpPr>
        <p:spPr>
          <a:xfrm>
            <a:off x="6192253" y="1428750"/>
            <a:ext cx="1216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5" name="Content Placeholder 11">
            <a:extLst>
              <a:ext uri="{FF2B5EF4-FFF2-40B4-BE49-F238E27FC236}">
                <a16:creationId xmlns:a16="http://schemas.microsoft.com/office/drawing/2014/main" id="{29A5EA2B-37D3-8848-94E3-7F94F1BB5E60}"/>
              </a:ext>
            </a:extLst>
          </p:cNvPr>
          <p:cNvSpPr>
            <a:spLocks noGrp="1"/>
          </p:cNvSpPr>
          <p:nvPr>
            <p:ph sz="quarter" idx="38" hasCustomPrompt="1"/>
          </p:nvPr>
        </p:nvSpPr>
        <p:spPr>
          <a:xfrm>
            <a:off x="6192253" y="2865884"/>
            <a:ext cx="1216025" cy="155813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8" name="Content Placeholder 11">
            <a:extLst>
              <a:ext uri="{FF2B5EF4-FFF2-40B4-BE49-F238E27FC236}">
                <a16:creationId xmlns:a16="http://schemas.microsoft.com/office/drawing/2014/main" id="{9F57FFA1-C476-A843-A071-86DE7B5A5570}"/>
              </a:ext>
            </a:extLst>
          </p:cNvPr>
          <p:cNvSpPr>
            <a:spLocks noGrp="1"/>
          </p:cNvSpPr>
          <p:nvPr>
            <p:ph sz="quarter" idx="39" hasCustomPrompt="1"/>
          </p:nvPr>
        </p:nvSpPr>
        <p:spPr>
          <a:xfrm>
            <a:off x="6192253" y="9024"/>
            <a:ext cx="1216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9" name="Text Placeholder 6">
            <a:extLst>
              <a:ext uri="{FF2B5EF4-FFF2-40B4-BE49-F238E27FC236}">
                <a16:creationId xmlns:a16="http://schemas.microsoft.com/office/drawing/2014/main" id="{34B77DAA-EC62-884E-B8EA-23AF4BC0954A}"/>
              </a:ext>
            </a:extLst>
          </p:cNvPr>
          <p:cNvSpPr>
            <a:spLocks noGrp="1"/>
          </p:cNvSpPr>
          <p:nvPr>
            <p:ph type="body" sz="quarter" idx="40" hasCustomPrompt="1"/>
          </p:nvPr>
        </p:nvSpPr>
        <p:spPr>
          <a:xfrm>
            <a:off x="914400" y="4248150"/>
            <a:ext cx="3581400" cy="175864"/>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4800600" y="4248150"/>
            <a:ext cx="3886200" cy="175864"/>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Tree>
    <p:extLst>
      <p:ext uri="{BB962C8B-B14F-4D97-AF65-F5344CB8AC3E}">
        <p14:creationId xmlns:p14="http://schemas.microsoft.com/office/powerpoint/2010/main" val="2285105343"/>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Subhead, Number List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900" dirty="0"/>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r>
              <a:rPr lang="en-US" dirty="0"/>
              <a:t>Please refer to ThePulse for the most current information.</a:t>
            </a:r>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914400" y="4276998"/>
            <a:ext cx="7772400" cy="147016"/>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400" y="2173929"/>
            <a:ext cx="6400800" cy="1866085"/>
          </a:xfrm>
          <a:prstGeom prst="rect">
            <a:avLst/>
          </a:prstGeom>
        </p:spPr>
        <p:txBody>
          <a:bodyPr lIns="0" tIns="0" rIns="0" bIns="0"/>
          <a:lstStyle>
            <a:lvl1pPr marL="230188" indent="-230188">
              <a:lnSpc>
                <a:spcPct val="90000"/>
              </a:lnSpc>
              <a:spcAft>
                <a:spcPts val="300"/>
              </a:spcAft>
              <a:buFont typeface="+mj-lt"/>
              <a:buAutoNum type="arabicPeriod"/>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2100"/>
              </a:lnSpc>
              <a:spcBef>
                <a:spcPts val="900"/>
              </a:spcBef>
              <a:tabLst/>
              <a:defRPr sz="2000" b="0" i="0">
                <a:solidFill>
                  <a:sysClr val="windowText" lastClr="000000"/>
                </a:solidFill>
                <a:latin typeface="Effra Medium" panose="020B0603020203020204" pitchFamily="34" charset="0"/>
              </a:defRPr>
            </a:lvl2pPr>
            <a:lvl3pPr marL="230188" indent="-223838">
              <a:spcBef>
                <a:spcPts val="300"/>
              </a:spcBef>
              <a:buFont typeface="+mj-lt"/>
              <a:buAutoNum type="arabicPeriod"/>
              <a:tabLst/>
              <a:defRPr sz="1800" b="0" i="0">
                <a:solidFill>
                  <a:schemeClr val="tx1"/>
                </a:solidFill>
                <a:latin typeface="Effra Light" panose="020B0403020203020204" pitchFamily="34" charset="0"/>
              </a:defRPr>
            </a:lvl3pPr>
            <a:lvl4pPr marL="230188" indent="-223838">
              <a:spcBef>
                <a:spcPts val="300"/>
              </a:spcBef>
              <a:buFont typeface="+mj-lt"/>
              <a:buAutoNum type="arabicPeriod"/>
              <a:tabLst/>
              <a:defRPr sz="1800" b="0" i="0">
                <a:solidFill>
                  <a:schemeClr val="tx1"/>
                </a:solidFill>
                <a:latin typeface="Effra Light" panose="020B0403020203020204" pitchFamily="34" charset="0"/>
              </a:defRPr>
            </a:lvl4pPr>
            <a:lvl5pPr marL="230188" indent="-223838">
              <a:spcBef>
                <a:spcPts val="300"/>
              </a:spcBef>
              <a:buFont typeface="System Font Regular"/>
              <a:buChar char="–"/>
              <a:tabLst/>
              <a:defRPr sz="1800" b="0" i="0">
                <a:latin typeface="Effra Light" panose="020B0403020203020204" pitchFamily="34" charset="0"/>
              </a:defRPr>
            </a:lvl5pPr>
          </a:lstStyle>
          <a:p>
            <a:pPr lvl="0"/>
            <a:r>
              <a:rPr lang="en-US" dirty="0"/>
              <a:t>Type numbered list here</a:t>
            </a:r>
          </a:p>
          <a:p>
            <a:pPr lvl="0"/>
            <a:r>
              <a:rPr lang="en-US" dirty="0"/>
              <a:t>Third level</a:t>
            </a:r>
          </a:p>
          <a:p>
            <a:pPr lvl="0"/>
            <a:r>
              <a:rPr lang="en-US" dirty="0"/>
              <a:t>Fourth level</a:t>
            </a:r>
          </a:p>
          <a:p>
            <a:pPr lvl="0"/>
            <a:r>
              <a:rPr lang="en-US" dirty="0"/>
              <a:t>Fifth level</a:t>
            </a:r>
          </a:p>
        </p:txBody>
      </p:sp>
      <p:sp>
        <p:nvSpPr>
          <p:cNvPr id="18" name="Content Placeholder 11">
            <a:extLst>
              <a:ext uri="{FF2B5EF4-FFF2-40B4-BE49-F238E27FC236}">
                <a16:creationId xmlns:a16="http://schemas.microsoft.com/office/drawing/2014/main" id="{3EDB8184-FA24-BA4E-B34A-BC17070B0E14}"/>
              </a:ext>
            </a:extLst>
          </p:cNvPr>
          <p:cNvSpPr>
            <a:spLocks noGrp="1"/>
          </p:cNvSpPr>
          <p:nvPr>
            <p:ph sz="quarter" idx="33" hasCustomPrompt="1"/>
          </p:nvPr>
        </p:nvSpPr>
        <p:spPr>
          <a:xfrm>
            <a:off x="7543800" y="1428300"/>
            <a:ext cx="1447800"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p:txBody>
      </p:sp>
      <p:sp>
        <p:nvSpPr>
          <p:cNvPr id="19" name="Content Placeholder 11">
            <a:extLst>
              <a:ext uri="{FF2B5EF4-FFF2-40B4-BE49-F238E27FC236}">
                <a16:creationId xmlns:a16="http://schemas.microsoft.com/office/drawing/2014/main" id="{9CA48BC7-D3C5-494E-8B91-1788BF25BE8E}"/>
              </a:ext>
            </a:extLst>
          </p:cNvPr>
          <p:cNvSpPr>
            <a:spLocks noGrp="1"/>
          </p:cNvSpPr>
          <p:nvPr>
            <p:ph sz="quarter" idx="34" hasCustomPrompt="1"/>
          </p:nvPr>
        </p:nvSpPr>
        <p:spPr>
          <a:xfrm>
            <a:off x="7543800" y="2800350"/>
            <a:ext cx="1447800" cy="16298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p:txBody>
      </p:sp>
      <p:sp>
        <p:nvSpPr>
          <p:cNvPr id="23" name="Content Placeholder 11">
            <a:extLst>
              <a:ext uri="{FF2B5EF4-FFF2-40B4-BE49-F238E27FC236}">
                <a16:creationId xmlns:a16="http://schemas.microsoft.com/office/drawing/2014/main" id="{ECFB8DE8-EB4B-1141-81A0-74A3B684F4E5}"/>
              </a:ext>
            </a:extLst>
          </p:cNvPr>
          <p:cNvSpPr>
            <a:spLocks noGrp="1"/>
          </p:cNvSpPr>
          <p:nvPr>
            <p:ph sz="quarter" idx="38" hasCustomPrompt="1"/>
          </p:nvPr>
        </p:nvSpPr>
        <p:spPr>
          <a:xfrm>
            <a:off x="9343800" y="6150"/>
            <a:ext cx="1447800" cy="1276350"/>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24" name="Content Placeholder 11">
            <a:extLst>
              <a:ext uri="{FF2B5EF4-FFF2-40B4-BE49-F238E27FC236}">
                <a16:creationId xmlns:a16="http://schemas.microsoft.com/office/drawing/2014/main" id="{462699FE-8CF3-B147-AE69-3FCE1F0A7D59}"/>
              </a:ext>
            </a:extLst>
          </p:cNvPr>
          <p:cNvSpPr>
            <a:spLocks noGrp="1"/>
          </p:cNvSpPr>
          <p:nvPr>
            <p:ph sz="quarter" idx="39" hasCustomPrompt="1"/>
          </p:nvPr>
        </p:nvSpPr>
        <p:spPr>
          <a:xfrm>
            <a:off x="9343800" y="1352550"/>
            <a:ext cx="1447800" cy="1276350"/>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25" name="Content Placeholder 11">
            <a:extLst>
              <a:ext uri="{FF2B5EF4-FFF2-40B4-BE49-F238E27FC236}">
                <a16:creationId xmlns:a16="http://schemas.microsoft.com/office/drawing/2014/main" id="{6A6916DC-3821-0E49-B26E-5BF44A92EE7C}"/>
              </a:ext>
            </a:extLst>
          </p:cNvPr>
          <p:cNvSpPr>
            <a:spLocks noGrp="1"/>
          </p:cNvSpPr>
          <p:nvPr>
            <p:ph sz="quarter" idx="40" hasCustomPrompt="1"/>
          </p:nvPr>
        </p:nvSpPr>
        <p:spPr>
          <a:xfrm>
            <a:off x="9343800" y="2691750"/>
            <a:ext cx="1447800" cy="1738414"/>
          </a:xfrm>
          <a:prstGeom prst="rect">
            <a:avLst/>
          </a:prstGeom>
        </p:spPr>
        <p:txBody>
          <a:bodyPr/>
          <a:lstStyle>
            <a:lvl1pPr>
              <a:defRPr>
                <a:solidFill>
                  <a:srgbClr val="A71E23"/>
                </a:solidFill>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4" name="Text Placeholder 3">
            <a:extLst>
              <a:ext uri="{FF2B5EF4-FFF2-40B4-BE49-F238E27FC236}">
                <a16:creationId xmlns:a16="http://schemas.microsoft.com/office/drawing/2014/main" id="{74225F94-B9CC-7B4C-AE2F-CAD9F4D05579}"/>
              </a:ext>
            </a:extLst>
          </p:cNvPr>
          <p:cNvSpPr>
            <a:spLocks noGrp="1"/>
          </p:cNvSpPr>
          <p:nvPr>
            <p:ph type="body" sz="quarter" idx="42" hasCustomPrompt="1"/>
          </p:nvPr>
        </p:nvSpPr>
        <p:spPr>
          <a:xfrm>
            <a:off x="914400" y="1419225"/>
            <a:ext cx="6477000" cy="619125"/>
          </a:xfrm>
          <a:prstGeom prst="rect">
            <a:avLst/>
          </a:prstGeom>
        </p:spPr>
        <p:txBody>
          <a:bodyPr lIns="0" tIns="0" rIns="0" bIns="0"/>
          <a:lstStyle>
            <a:lvl1pPr marL="0" indent="0">
              <a:lnSpc>
                <a:spcPct val="90000"/>
              </a:lnSpc>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nSpc>
                <a:spcPct val="90000"/>
              </a:lnSpc>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nSpc>
                <a:spcPct val="90000"/>
              </a:lnSpc>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nSpc>
                <a:spcPct val="90000"/>
              </a:lnSpc>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Type subhead here. Use “Shift return” within paragraph. Use “Return” to make paragraph two.</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3450286"/>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Number Lis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900" dirty="0"/>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r>
              <a:rPr lang="en-US" dirty="0"/>
              <a:t>Please refer to ThePulse for the most current information.</a:t>
            </a:r>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914400" y="4206304"/>
            <a:ext cx="7772400" cy="217710"/>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13" name="Content Placeholder 11">
            <a:extLst>
              <a:ext uri="{FF2B5EF4-FFF2-40B4-BE49-F238E27FC236}">
                <a16:creationId xmlns:a16="http://schemas.microsoft.com/office/drawing/2014/main" id="{5DD907BE-87DE-F74A-913A-139C25AB0B41}"/>
              </a:ext>
            </a:extLst>
          </p:cNvPr>
          <p:cNvSpPr>
            <a:spLocks noGrp="1"/>
          </p:cNvSpPr>
          <p:nvPr>
            <p:ph sz="quarter" idx="32" hasCustomPrompt="1"/>
          </p:nvPr>
        </p:nvSpPr>
        <p:spPr>
          <a:xfrm>
            <a:off x="7086600" y="0"/>
            <a:ext cx="1597572"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4" name="Content Placeholder 11">
            <a:extLst>
              <a:ext uri="{FF2B5EF4-FFF2-40B4-BE49-F238E27FC236}">
                <a16:creationId xmlns:a16="http://schemas.microsoft.com/office/drawing/2014/main" id="{2D852887-F9D8-3A49-9065-57D64E81D246}"/>
              </a:ext>
            </a:extLst>
          </p:cNvPr>
          <p:cNvSpPr>
            <a:spLocks noGrp="1"/>
          </p:cNvSpPr>
          <p:nvPr>
            <p:ph sz="quarter" idx="33" hasCustomPrompt="1"/>
          </p:nvPr>
        </p:nvSpPr>
        <p:spPr>
          <a:xfrm>
            <a:off x="7086600" y="1339200"/>
            <a:ext cx="1597572"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5" name="Content Placeholder 11">
            <a:extLst>
              <a:ext uri="{FF2B5EF4-FFF2-40B4-BE49-F238E27FC236}">
                <a16:creationId xmlns:a16="http://schemas.microsoft.com/office/drawing/2014/main" id="{7B946E27-0CD3-C34D-A2F8-E614711BAC5B}"/>
              </a:ext>
            </a:extLst>
          </p:cNvPr>
          <p:cNvSpPr>
            <a:spLocks noGrp="1"/>
          </p:cNvSpPr>
          <p:nvPr>
            <p:ph sz="quarter" idx="34" hasCustomPrompt="1"/>
          </p:nvPr>
        </p:nvSpPr>
        <p:spPr>
          <a:xfrm>
            <a:off x="7086600" y="2678400"/>
            <a:ext cx="1597572"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6" name="Content Placeholder 11">
            <a:extLst>
              <a:ext uri="{FF2B5EF4-FFF2-40B4-BE49-F238E27FC236}">
                <a16:creationId xmlns:a16="http://schemas.microsoft.com/office/drawing/2014/main" id="{AA015EA6-70CC-9D48-B834-0929D5233353}"/>
              </a:ext>
            </a:extLst>
          </p:cNvPr>
          <p:cNvSpPr>
            <a:spLocks noGrp="1"/>
          </p:cNvSpPr>
          <p:nvPr>
            <p:ph sz="quarter" idx="35" hasCustomPrompt="1"/>
          </p:nvPr>
        </p:nvSpPr>
        <p:spPr>
          <a:xfrm>
            <a:off x="9255547" y="-8850"/>
            <a:ext cx="2359025"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711A20A0-68F5-4F45-850A-783C8C3B05F6}"/>
              </a:ext>
            </a:extLst>
          </p:cNvPr>
          <p:cNvSpPr>
            <a:spLocks noGrp="1"/>
          </p:cNvSpPr>
          <p:nvPr>
            <p:ph sz="quarter" idx="36" hasCustomPrompt="1"/>
          </p:nvPr>
        </p:nvSpPr>
        <p:spPr>
          <a:xfrm>
            <a:off x="9255547" y="1330350"/>
            <a:ext cx="2359025"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8" name="Content Placeholder 11">
            <a:extLst>
              <a:ext uri="{FF2B5EF4-FFF2-40B4-BE49-F238E27FC236}">
                <a16:creationId xmlns:a16="http://schemas.microsoft.com/office/drawing/2014/main" id="{409EA7D2-68E1-564C-A98F-F3125A011DB0}"/>
              </a:ext>
            </a:extLst>
          </p:cNvPr>
          <p:cNvSpPr>
            <a:spLocks noGrp="1"/>
          </p:cNvSpPr>
          <p:nvPr>
            <p:ph sz="quarter" idx="37" hasCustomPrompt="1"/>
          </p:nvPr>
        </p:nvSpPr>
        <p:spPr>
          <a:xfrm>
            <a:off x="9255547" y="2669550"/>
            <a:ext cx="2359025"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9" name="Text Placeholder 3">
            <a:extLst>
              <a:ext uri="{FF2B5EF4-FFF2-40B4-BE49-F238E27FC236}">
                <a16:creationId xmlns:a16="http://schemas.microsoft.com/office/drawing/2014/main" id="{1AB26EDB-A02F-DA44-BA80-3D0E9EAFE247}"/>
              </a:ext>
            </a:extLst>
          </p:cNvPr>
          <p:cNvSpPr>
            <a:spLocks noGrp="1"/>
          </p:cNvSpPr>
          <p:nvPr>
            <p:ph type="body" sz="quarter" idx="39" hasCustomPrompt="1"/>
          </p:nvPr>
        </p:nvSpPr>
        <p:spPr>
          <a:xfrm>
            <a:off x="914400" y="1441370"/>
            <a:ext cx="6019800" cy="2514600"/>
          </a:xfrm>
          <a:prstGeom prst="rect">
            <a:avLst/>
          </a:prstGeom>
        </p:spPr>
        <p:txBody>
          <a:bodyPr lIns="0" tIns="0" rIns="0" bIns="0"/>
          <a:lstStyle>
            <a:lvl1pPr marL="230188" indent="-222250" algn="l">
              <a:lnSpc>
                <a:spcPct val="90000"/>
              </a:lnSpc>
              <a:spcAft>
                <a:spcPts val="300"/>
              </a:spcAft>
              <a:buFont typeface="+mj-lt"/>
              <a:buAutoNum type="arabicPeriod"/>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30188" indent="0" algn="l">
              <a:lnSpc>
                <a:spcPct val="90000"/>
              </a:lnSpc>
              <a:spcBef>
                <a:spcPts val="0"/>
              </a:spcBef>
              <a:spcAft>
                <a:spcPts val="300"/>
              </a:spcAft>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74675" indent="-168275" algn="l">
              <a:buFont typeface="System Font Regular"/>
              <a:buChar char="–"/>
              <a:tabLst/>
              <a:defRPr sz="1800" b="0" i="0">
                <a:solidFill>
                  <a:schemeClr val="tx1"/>
                </a:solidFill>
                <a:latin typeface="Effra Light" panose="020B0403020203020204" pitchFamily="34" charset="0"/>
              </a:defRPr>
            </a:lvl3pPr>
            <a:lvl4pPr marL="230188" indent="0" algn="l">
              <a:lnSpc>
                <a:spcPct val="90000"/>
              </a:lnSpc>
              <a:spcBef>
                <a:spcPts val="0"/>
              </a:spcBef>
              <a:spcAft>
                <a:spcPts val="300"/>
              </a:spcAft>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30188" indent="0" algn="l">
              <a:lnSpc>
                <a:spcPct val="90000"/>
              </a:lnSpc>
              <a:spcBef>
                <a:spcPts val="0"/>
              </a:spcBef>
              <a:spcAft>
                <a:spcPts val="300"/>
              </a:spcAft>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Type numbered list here</a:t>
            </a:r>
          </a:p>
          <a:p>
            <a:pPr lvl="0"/>
            <a:r>
              <a:rPr lang="en-US" dirty="0"/>
              <a:t>Second level</a:t>
            </a:r>
          </a:p>
          <a:p>
            <a:pPr lvl="1"/>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712021"/>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Number List w Bullet, 3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900" b="0" i="0">
                <a:solidFill>
                  <a:srgbClr val="828383"/>
                </a:solidFill>
                <a:latin typeface="Effra" panose="020B0603020203020204" pitchFamily="34" charset="0"/>
                <a:ea typeface="Effra" panose="020B0603020203020204" pitchFamily="34" charset="0"/>
                <a:cs typeface="Effra" panose="020B0603020203020204" pitchFamily="34" charset="0"/>
              </a:defRPr>
            </a:lvl1pPr>
          </a:lstStyle>
          <a:p>
            <a:fld id="{935F4044-894B-B74C-BA70-A76DFBF02618}" type="slidenum">
              <a:rPr lang="en-US" smtClean="0"/>
              <a:pPr/>
              <a:t>‹#›</a:t>
            </a:fld>
            <a:endParaRPr lang="en-US" sz="900" dirty="0"/>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r>
              <a:rPr lang="en-US" dirty="0"/>
              <a:t>Please refer to ThePulse for the most current information.</a:t>
            </a:r>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914400" y="4215154"/>
            <a:ext cx="7772400" cy="208860"/>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13" name="Content Placeholder 11">
            <a:extLst>
              <a:ext uri="{FF2B5EF4-FFF2-40B4-BE49-F238E27FC236}">
                <a16:creationId xmlns:a16="http://schemas.microsoft.com/office/drawing/2014/main" id="{5DD907BE-87DE-F74A-913A-139C25AB0B41}"/>
              </a:ext>
            </a:extLst>
          </p:cNvPr>
          <p:cNvSpPr>
            <a:spLocks noGrp="1"/>
          </p:cNvSpPr>
          <p:nvPr>
            <p:ph sz="quarter" idx="32" hasCustomPrompt="1"/>
          </p:nvPr>
        </p:nvSpPr>
        <p:spPr>
          <a:xfrm>
            <a:off x="7086600" y="-8850"/>
            <a:ext cx="1597572"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4" name="Content Placeholder 11">
            <a:extLst>
              <a:ext uri="{FF2B5EF4-FFF2-40B4-BE49-F238E27FC236}">
                <a16:creationId xmlns:a16="http://schemas.microsoft.com/office/drawing/2014/main" id="{2D852887-F9D8-3A49-9065-57D64E81D246}"/>
              </a:ext>
            </a:extLst>
          </p:cNvPr>
          <p:cNvSpPr>
            <a:spLocks noGrp="1"/>
          </p:cNvSpPr>
          <p:nvPr>
            <p:ph sz="quarter" idx="33" hasCustomPrompt="1"/>
          </p:nvPr>
        </p:nvSpPr>
        <p:spPr>
          <a:xfrm>
            <a:off x="7086600" y="1330350"/>
            <a:ext cx="1597572"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5" name="Content Placeholder 11">
            <a:extLst>
              <a:ext uri="{FF2B5EF4-FFF2-40B4-BE49-F238E27FC236}">
                <a16:creationId xmlns:a16="http://schemas.microsoft.com/office/drawing/2014/main" id="{7B946E27-0CD3-C34D-A2F8-E614711BAC5B}"/>
              </a:ext>
            </a:extLst>
          </p:cNvPr>
          <p:cNvSpPr>
            <a:spLocks noGrp="1"/>
          </p:cNvSpPr>
          <p:nvPr>
            <p:ph sz="quarter" idx="34" hasCustomPrompt="1"/>
          </p:nvPr>
        </p:nvSpPr>
        <p:spPr>
          <a:xfrm>
            <a:off x="7086600" y="2669550"/>
            <a:ext cx="1597572"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6" name="Content Placeholder 11">
            <a:extLst>
              <a:ext uri="{FF2B5EF4-FFF2-40B4-BE49-F238E27FC236}">
                <a16:creationId xmlns:a16="http://schemas.microsoft.com/office/drawing/2014/main" id="{AA015EA6-70CC-9D48-B834-0929D5233353}"/>
              </a:ext>
            </a:extLst>
          </p:cNvPr>
          <p:cNvSpPr>
            <a:spLocks noGrp="1"/>
          </p:cNvSpPr>
          <p:nvPr>
            <p:ph sz="quarter" idx="35" hasCustomPrompt="1"/>
          </p:nvPr>
        </p:nvSpPr>
        <p:spPr>
          <a:xfrm>
            <a:off x="9255547" y="-8850"/>
            <a:ext cx="2359025"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711A20A0-68F5-4F45-850A-783C8C3B05F6}"/>
              </a:ext>
            </a:extLst>
          </p:cNvPr>
          <p:cNvSpPr>
            <a:spLocks noGrp="1"/>
          </p:cNvSpPr>
          <p:nvPr>
            <p:ph sz="quarter" idx="36" hasCustomPrompt="1"/>
          </p:nvPr>
        </p:nvSpPr>
        <p:spPr>
          <a:xfrm>
            <a:off x="9255547" y="1330350"/>
            <a:ext cx="2359025"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8" name="Content Placeholder 11">
            <a:extLst>
              <a:ext uri="{FF2B5EF4-FFF2-40B4-BE49-F238E27FC236}">
                <a16:creationId xmlns:a16="http://schemas.microsoft.com/office/drawing/2014/main" id="{409EA7D2-68E1-564C-A98F-F3125A011DB0}"/>
              </a:ext>
            </a:extLst>
          </p:cNvPr>
          <p:cNvSpPr>
            <a:spLocks noGrp="1"/>
          </p:cNvSpPr>
          <p:nvPr>
            <p:ph sz="quarter" idx="37" hasCustomPrompt="1"/>
          </p:nvPr>
        </p:nvSpPr>
        <p:spPr>
          <a:xfrm>
            <a:off x="9255547" y="2669550"/>
            <a:ext cx="2359025"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4" name="Text Placeholder 3">
            <a:extLst>
              <a:ext uri="{FF2B5EF4-FFF2-40B4-BE49-F238E27FC236}">
                <a16:creationId xmlns:a16="http://schemas.microsoft.com/office/drawing/2014/main" id="{C1189FFF-12D0-C14D-92C0-632FA4892FBA}"/>
              </a:ext>
            </a:extLst>
          </p:cNvPr>
          <p:cNvSpPr>
            <a:spLocks noGrp="1"/>
          </p:cNvSpPr>
          <p:nvPr>
            <p:ph type="body" sz="quarter" idx="38" hasCustomPrompt="1"/>
          </p:nvPr>
        </p:nvSpPr>
        <p:spPr>
          <a:xfrm>
            <a:off x="922421" y="1441370"/>
            <a:ext cx="6087979" cy="2514600"/>
          </a:xfrm>
          <a:prstGeom prst="rect">
            <a:avLst/>
          </a:prstGeom>
        </p:spPr>
        <p:txBody>
          <a:bodyPr lIns="0" tIns="0" rIns="0" bIns="0"/>
          <a:lstStyle>
            <a:lvl1pPr marL="230188" indent="-222250" algn="l">
              <a:lnSpc>
                <a:spcPct val="90000"/>
              </a:lnSpc>
              <a:spcAft>
                <a:spcPts val="300"/>
              </a:spcAft>
              <a:buFont typeface="+mj-lt"/>
              <a:buAutoNum type="arabicPeriod"/>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06400" indent="-176213" algn="l">
              <a:lnSpc>
                <a:spcPct val="9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400050" indent="-169863" algn="l">
              <a:lnSpc>
                <a:spcPct val="9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00050" indent="-169863" algn="l">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00050" indent="-169863" algn="l">
              <a:spcBef>
                <a:spcPts val="0"/>
              </a:spcBef>
              <a:spcAft>
                <a:spcPts val="300"/>
              </a:spcAft>
              <a:buFont typeface="Arial" panose="020B0604020202020204" pitchFamily="34" charset="0"/>
              <a:buNone/>
              <a:tabLst/>
              <a:defRPr sz="1800" b="0" i="0">
                <a:solidFill>
                  <a:schemeClr val="tx1"/>
                </a:solidFill>
                <a:latin typeface="Effra Light" panose="020B0403020203020204" pitchFamily="34" charset="0"/>
              </a:defRPr>
            </a:lvl5pPr>
          </a:lstStyle>
          <a:p>
            <a:pPr lvl="0"/>
            <a:r>
              <a:rPr lang="en-US" dirty="0"/>
              <a:t>Text numbered list followed by sub bulleted list</a:t>
            </a:r>
          </a:p>
          <a:p>
            <a:pPr lvl="1"/>
            <a:r>
              <a:rPr lang="en-US" dirty="0"/>
              <a:t>Bullet</a:t>
            </a:r>
          </a:p>
          <a:p>
            <a:pPr lvl="2"/>
            <a:r>
              <a:rPr lang="en-US" dirty="0"/>
              <a:t>Third level</a:t>
            </a:r>
          </a:p>
          <a:p>
            <a:pPr lvl="3"/>
            <a:r>
              <a:rPr lang="en-US" dirty="0"/>
              <a:t>Fourth level</a:t>
            </a:r>
          </a:p>
          <a:p>
            <a:pPr lvl="1"/>
            <a:r>
              <a:rPr lang="en-US" dirty="0"/>
              <a:t>Fifth level</a:t>
            </a:r>
          </a:p>
        </p:txBody>
      </p:sp>
    </p:spTree>
    <p:extLst>
      <p:ext uri="{BB962C8B-B14F-4D97-AF65-F5344CB8AC3E}">
        <p14:creationId xmlns:p14="http://schemas.microsoft.com/office/powerpoint/2010/main" val="30228659"/>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Head, 3 Photos with copy">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8763000" y="4683569"/>
            <a:ext cx="228600" cy="273843"/>
          </a:xfrm>
          <a:prstGeom prst="rect">
            <a:avLst/>
          </a:prstGeom>
        </p:spPr>
        <p:txBody>
          <a:bodyPr/>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900" dirty="0"/>
          </a:p>
        </p:txBody>
      </p:sp>
      <p:sp>
        <p:nvSpPr>
          <p:cNvPr id="18" name="Picture Placeholder 2"/>
          <p:cNvSpPr>
            <a:spLocks noGrp="1"/>
          </p:cNvSpPr>
          <p:nvPr>
            <p:ph type="pic" idx="13" hasCustomPrompt="1"/>
          </p:nvPr>
        </p:nvSpPr>
        <p:spPr>
          <a:xfrm>
            <a:off x="1295400" y="1447800"/>
            <a:ext cx="1676400" cy="2343150"/>
          </a:xfrm>
          <a:prstGeom prst="rect">
            <a:avLst/>
          </a:prstGeom>
          <a:solidFill>
            <a:schemeClr val="bg1"/>
          </a:solidFill>
          <a:ln w="6350">
            <a:solidFill>
              <a:schemeClr val="bg1">
                <a:lumMod val="85000"/>
              </a:schemeClr>
            </a:solidFill>
          </a:ln>
        </p:spPr>
        <p:txBody>
          <a:bodyPr anchor="t">
            <a:normAutofit/>
          </a:bodyPr>
          <a:lstStyle>
            <a:lvl1pPr marL="0" indent="0" algn="l">
              <a:buNone/>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Drag picture to placeholder or click icon to add</a:t>
            </a:r>
          </a:p>
        </p:txBody>
      </p:sp>
      <p:sp>
        <p:nvSpPr>
          <p:cNvPr id="2" name="Footer Placeholder 1">
            <a:extLst>
              <a:ext uri="{FF2B5EF4-FFF2-40B4-BE49-F238E27FC236}">
                <a16:creationId xmlns:a16="http://schemas.microsoft.com/office/drawing/2014/main" id="{C10408AA-895A-4746-9428-2BC81E280508}"/>
              </a:ext>
            </a:extLst>
          </p:cNvPr>
          <p:cNvSpPr>
            <a:spLocks noGrp="1"/>
          </p:cNvSpPr>
          <p:nvPr>
            <p:ph type="ftr" sz="quarter" idx="24"/>
          </p:nvPr>
        </p:nvSpPr>
        <p:spPr>
          <a:xfrm>
            <a:off x="3200400" y="4629150"/>
            <a:ext cx="5486400" cy="328264"/>
          </a:xfrm>
        </p:spPr>
        <p:txBody>
          <a:bodyPr/>
          <a:lstStyle/>
          <a:p>
            <a:r>
              <a:rPr lang="en-US" dirty="0"/>
              <a:t>Please refer to ThePulse for the most current information.</a:t>
            </a:r>
          </a:p>
        </p:txBody>
      </p:sp>
      <p:sp>
        <p:nvSpPr>
          <p:cNvPr id="3" name="Title 2">
            <a:extLst>
              <a:ext uri="{FF2B5EF4-FFF2-40B4-BE49-F238E27FC236}">
                <a16:creationId xmlns:a16="http://schemas.microsoft.com/office/drawing/2014/main" id="{C2474DFE-EB57-0D47-84BF-D368EB2265C7}"/>
              </a:ext>
            </a:extLst>
          </p:cNvPr>
          <p:cNvSpPr>
            <a:spLocks noGrp="1"/>
          </p:cNvSpPr>
          <p:nvPr>
            <p:ph type="title" hasCustomPrompt="1"/>
          </p:nvPr>
        </p:nvSpPr>
        <p:spPr>
          <a:xfrm>
            <a:off x="914400" y="334221"/>
            <a:ext cx="7581264" cy="1094529"/>
          </a:xfrm>
        </p:spPr>
        <p:txBody>
          <a:bodyPr/>
          <a:lstStyle>
            <a:lvl1pPr>
              <a:lnSpc>
                <a:spcPts val="3300"/>
              </a:lnSpc>
              <a:defRPr/>
            </a:lvl1pPr>
          </a:lstStyle>
          <a:p>
            <a:r>
              <a:rPr lang="en-US" dirty="0"/>
              <a:t>2-Line Headline Here</a:t>
            </a:r>
            <a:br>
              <a:rPr lang="en-US" dirty="0"/>
            </a:br>
            <a:r>
              <a:rPr lang="en-US" dirty="0"/>
              <a:t>2-Line Headline Here</a:t>
            </a:r>
          </a:p>
        </p:txBody>
      </p:sp>
      <p:sp>
        <p:nvSpPr>
          <p:cNvPr id="8" name="Picture Placeholder 2">
            <a:extLst>
              <a:ext uri="{FF2B5EF4-FFF2-40B4-BE49-F238E27FC236}">
                <a16:creationId xmlns:a16="http://schemas.microsoft.com/office/drawing/2014/main" id="{90FC2D00-2063-3C4A-BD65-4F9CB7698E37}"/>
              </a:ext>
            </a:extLst>
          </p:cNvPr>
          <p:cNvSpPr>
            <a:spLocks noGrp="1"/>
          </p:cNvSpPr>
          <p:nvPr>
            <p:ph type="pic" idx="26" hasCustomPrompt="1"/>
          </p:nvPr>
        </p:nvSpPr>
        <p:spPr>
          <a:xfrm>
            <a:off x="3924299" y="1447800"/>
            <a:ext cx="1676401" cy="2343150"/>
          </a:xfrm>
          <a:prstGeom prst="rect">
            <a:avLst/>
          </a:prstGeom>
          <a:solidFill>
            <a:schemeClr val="bg1"/>
          </a:solidFill>
          <a:ln w="6350">
            <a:solidFill>
              <a:schemeClr val="bg1">
                <a:lumMod val="85000"/>
              </a:schemeClr>
            </a:solidFill>
          </a:ln>
        </p:spPr>
        <p:txBody>
          <a:bodyPr anchor="t">
            <a:normAutofit/>
          </a:bodyPr>
          <a:lstStyle>
            <a:lvl1pPr marL="0" indent="0" algn="l">
              <a:buNone/>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Drag picture to placeholder or click icon to add</a:t>
            </a:r>
          </a:p>
        </p:txBody>
      </p:sp>
      <p:sp>
        <p:nvSpPr>
          <p:cNvPr id="9" name="Picture Placeholder 2">
            <a:extLst>
              <a:ext uri="{FF2B5EF4-FFF2-40B4-BE49-F238E27FC236}">
                <a16:creationId xmlns:a16="http://schemas.microsoft.com/office/drawing/2014/main" id="{7C21382B-2E59-934A-A502-8E6EA6341BD3}"/>
              </a:ext>
            </a:extLst>
          </p:cNvPr>
          <p:cNvSpPr>
            <a:spLocks noGrp="1"/>
          </p:cNvSpPr>
          <p:nvPr>
            <p:ph type="pic" idx="27" hasCustomPrompt="1"/>
          </p:nvPr>
        </p:nvSpPr>
        <p:spPr>
          <a:xfrm>
            <a:off x="6553199" y="1447800"/>
            <a:ext cx="1719742" cy="2343150"/>
          </a:xfrm>
          <a:prstGeom prst="rect">
            <a:avLst/>
          </a:prstGeom>
          <a:solidFill>
            <a:schemeClr val="bg1"/>
          </a:solidFill>
          <a:ln w="6350">
            <a:solidFill>
              <a:schemeClr val="bg1">
                <a:lumMod val="85000"/>
              </a:schemeClr>
            </a:solidFill>
          </a:ln>
        </p:spPr>
        <p:txBody>
          <a:bodyPr anchor="t">
            <a:normAutofit/>
          </a:bodyPr>
          <a:lstStyle>
            <a:lvl1pPr marL="0" indent="0" algn="l">
              <a:buNone/>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Drag picture to placeholder or click icon to add</a:t>
            </a:r>
          </a:p>
        </p:txBody>
      </p:sp>
      <p:sp>
        <p:nvSpPr>
          <p:cNvPr id="6" name="Text Placeholder 5">
            <a:extLst>
              <a:ext uri="{FF2B5EF4-FFF2-40B4-BE49-F238E27FC236}">
                <a16:creationId xmlns:a16="http://schemas.microsoft.com/office/drawing/2014/main" id="{411E241E-7371-7040-B4AB-8D70B191F5AD}"/>
              </a:ext>
            </a:extLst>
          </p:cNvPr>
          <p:cNvSpPr>
            <a:spLocks noGrp="1"/>
          </p:cNvSpPr>
          <p:nvPr>
            <p:ph type="body" sz="quarter" idx="30" hasCustomPrompt="1"/>
          </p:nvPr>
        </p:nvSpPr>
        <p:spPr>
          <a:xfrm>
            <a:off x="914400" y="3886200"/>
            <a:ext cx="2514600" cy="457200"/>
          </a:xfrm>
          <a:prstGeom prst="rect">
            <a:avLst/>
          </a:prstGeom>
        </p:spPr>
        <p:txBody>
          <a:bodyPr/>
          <a:lstStyle>
            <a:lvl1pPr marL="0" algn="ctr">
              <a:lnSpc>
                <a:spcPct val="90000"/>
              </a:lnSpc>
              <a:spcBef>
                <a:spcPts val="450"/>
              </a:spcBef>
              <a:defRPr sz="12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algn="ctr">
              <a:lnSpc>
                <a:spcPct val="90000"/>
              </a:lnSpc>
              <a:spcBef>
                <a:spcPts val="300"/>
              </a:spcBef>
              <a:defRPr sz="900" b="0" i="0">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Type Name Here</a:t>
            </a:r>
          </a:p>
          <a:p>
            <a:pPr lvl="1"/>
            <a:r>
              <a:rPr lang="en-US" dirty="0"/>
              <a:t>Title Here</a:t>
            </a:r>
          </a:p>
        </p:txBody>
      </p:sp>
      <p:sp>
        <p:nvSpPr>
          <p:cNvPr id="13" name="Text Placeholder 5">
            <a:extLst>
              <a:ext uri="{FF2B5EF4-FFF2-40B4-BE49-F238E27FC236}">
                <a16:creationId xmlns:a16="http://schemas.microsoft.com/office/drawing/2014/main" id="{856B997F-6A58-7A40-9DB1-1422EB8AE7C1}"/>
              </a:ext>
            </a:extLst>
          </p:cNvPr>
          <p:cNvSpPr>
            <a:spLocks noGrp="1"/>
          </p:cNvSpPr>
          <p:nvPr>
            <p:ph type="body" sz="quarter" idx="31" hasCustomPrompt="1"/>
          </p:nvPr>
        </p:nvSpPr>
        <p:spPr>
          <a:xfrm>
            <a:off x="3505200" y="3886200"/>
            <a:ext cx="2514599" cy="457200"/>
          </a:xfrm>
          <a:prstGeom prst="rect">
            <a:avLst/>
          </a:prstGeom>
        </p:spPr>
        <p:txBody>
          <a:bodyPr/>
          <a:lstStyle>
            <a:lvl1pPr marL="0" algn="ctr">
              <a:lnSpc>
                <a:spcPct val="90000"/>
              </a:lnSpc>
              <a:spcBef>
                <a:spcPts val="450"/>
              </a:spcBef>
              <a:defRPr sz="12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algn="ctr">
              <a:lnSpc>
                <a:spcPct val="90000"/>
              </a:lnSpc>
              <a:spcBef>
                <a:spcPts val="300"/>
              </a:spcBef>
              <a:defRPr sz="900" b="0" i="0">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Type Name Here</a:t>
            </a:r>
          </a:p>
          <a:p>
            <a:pPr lvl="1"/>
            <a:r>
              <a:rPr lang="en-US" dirty="0"/>
              <a:t>Title Here</a:t>
            </a:r>
          </a:p>
        </p:txBody>
      </p:sp>
      <p:sp>
        <p:nvSpPr>
          <p:cNvPr id="14" name="Text Placeholder 5">
            <a:extLst>
              <a:ext uri="{FF2B5EF4-FFF2-40B4-BE49-F238E27FC236}">
                <a16:creationId xmlns:a16="http://schemas.microsoft.com/office/drawing/2014/main" id="{036308A8-64DE-E94D-BBD3-AEAB0685DFE2}"/>
              </a:ext>
            </a:extLst>
          </p:cNvPr>
          <p:cNvSpPr>
            <a:spLocks noGrp="1"/>
          </p:cNvSpPr>
          <p:nvPr>
            <p:ph type="body" sz="quarter" idx="32" hasCustomPrompt="1"/>
          </p:nvPr>
        </p:nvSpPr>
        <p:spPr>
          <a:xfrm>
            <a:off x="6172200" y="3886200"/>
            <a:ext cx="2514599" cy="457200"/>
          </a:xfrm>
          <a:prstGeom prst="rect">
            <a:avLst/>
          </a:prstGeom>
        </p:spPr>
        <p:txBody>
          <a:bodyPr/>
          <a:lstStyle>
            <a:lvl1pPr marL="0" algn="ctr">
              <a:lnSpc>
                <a:spcPct val="90000"/>
              </a:lnSpc>
              <a:spcBef>
                <a:spcPts val="450"/>
              </a:spcBef>
              <a:defRPr sz="12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algn="ctr">
              <a:lnSpc>
                <a:spcPct val="90000"/>
              </a:lnSpc>
              <a:spcBef>
                <a:spcPts val="300"/>
              </a:spcBef>
              <a:defRPr sz="900" b="0" i="0">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Type Name Here</a:t>
            </a:r>
          </a:p>
          <a:p>
            <a:pPr lvl="1"/>
            <a:r>
              <a:rPr lang="en-US" dirty="0"/>
              <a:t>Title Here</a:t>
            </a:r>
          </a:p>
        </p:txBody>
      </p:sp>
    </p:spTree>
    <p:extLst>
      <p:ext uri="{BB962C8B-B14F-4D97-AF65-F5344CB8AC3E}">
        <p14:creationId xmlns:p14="http://schemas.microsoft.com/office/powerpoint/2010/main" val="1452854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Head, Color block, 2 paragraph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FDDFD-BE8F-084F-B081-F706687C7E63}"/>
              </a:ext>
            </a:extLst>
          </p:cNvPr>
          <p:cNvSpPr/>
          <p:nvPr userDrawn="1"/>
        </p:nvSpPr>
        <p:spPr>
          <a:xfrm>
            <a:off x="1600200" y="257177"/>
            <a:ext cx="7200900" cy="4117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350" dirty="0"/>
              <a:t>‘</a:t>
            </a:r>
          </a:p>
        </p:txBody>
      </p:sp>
      <p:sp>
        <p:nvSpPr>
          <p:cNvPr id="15" name="Slide Number Placeholder 5"/>
          <p:cNvSpPr>
            <a:spLocks noGrp="1"/>
          </p:cNvSpPr>
          <p:nvPr>
            <p:ph type="sldNum" sz="quarter" idx="12"/>
          </p:nvPr>
        </p:nvSpPr>
        <p:spPr>
          <a:xfrm>
            <a:off x="8763000" y="4668932"/>
            <a:ext cx="228600" cy="288482"/>
          </a:xfrm>
          <a:prstGeom prst="rect">
            <a:avLst/>
          </a:prstGeom>
        </p:spPr>
        <p:txBody>
          <a:bodyPr anchor="ctr"/>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8" name="Text Placeholder 2"/>
          <p:cNvSpPr>
            <a:spLocks noGrp="1"/>
          </p:cNvSpPr>
          <p:nvPr>
            <p:ph type="body" idx="1" hasCustomPrompt="1"/>
          </p:nvPr>
        </p:nvSpPr>
        <p:spPr>
          <a:xfrm>
            <a:off x="914401" y="2005940"/>
            <a:ext cx="3733800" cy="2242210"/>
          </a:xfrm>
          <a:prstGeom prst="rect">
            <a:avLst/>
          </a:prstGeom>
        </p:spPr>
        <p:txBody>
          <a:bodyPr lIns="0" tIns="0" rIns="0" bIns="0" anchor="t">
            <a:normAutofit/>
          </a:bodyPr>
          <a:lstStyle>
            <a:lvl1pPr marL="0" indent="0" algn="l">
              <a:lnSpc>
                <a:spcPct val="90000"/>
              </a:lnSpc>
              <a:spcBef>
                <a:spcPts val="900"/>
              </a:spcBef>
              <a:buNone/>
              <a:defRPr sz="12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err="1"/>
              <a:t>Aenean</a:t>
            </a:r>
            <a:r>
              <a:rPr lang="en-US" dirty="0"/>
              <a:t> </a:t>
            </a:r>
            <a:r>
              <a:rPr lang="en-US" dirty="0" err="1"/>
              <a:t>augue</a:t>
            </a:r>
            <a:r>
              <a:rPr lang="en-US" dirty="0"/>
              <a:t> quam, </a:t>
            </a:r>
            <a:r>
              <a:rPr lang="en-US" dirty="0" err="1"/>
              <a:t>pulvinar</a:t>
            </a:r>
            <a:r>
              <a:rPr lang="en-US" dirty="0"/>
              <a:t> sit </a:t>
            </a:r>
            <a:r>
              <a:rPr lang="en-US" dirty="0" err="1"/>
              <a:t>amet</a:t>
            </a:r>
            <a:r>
              <a:rPr lang="en-US" dirty="0"/>
              <a:t> </a:t>
            </a:r>
            <a:r>
              <a:rPr lang="en-US" dirty="0" err="1"/>
              <a:t>consequat</a:t>
            </a:r>
            <a:r>
              <a:rPr lang="en-US" dirty="0"/>
              <a:t> vitae, </a:t>
            </a:r>
            <a:r>
              <a:rPr lang="en-US" dirty="0" err="1"/>
              <a:t>tristique</a:t>
            </a:r>
            <a:r>
              <a:rPr lang="en-US" dirty="0"/>
              <a:t> </a:t>
            </a:r>
            <a:r>
              <a:rPr lang="en-US" dirty="0" err="1"/>
              <a:t>pellentesque</a:t>
            </a:r>
            <a:r>
              <a:rPr lang="en-US" dirty="0"/>
              <a:t> dui. </a:t>
            </a:r>
            <a:r>
              <a:rPr lang="en-US" dirty="0" err="1"/>
              <a:t>Phasellus</a:t>
            </a:r>
            <a:r>
              <a:rPr lang="en-US" dirty="0"/>
              <a:t> maximus id </a:t>
            </a:r>
            <a:r>
              <a:rPr lang="en-US" dirty="0" err="1"/>
              <a:t>neque</a:t>
            </a:r>
            <a:r>
              <a:rPr lang="en-US" dirty="0"/>
              <a:t> et convallis. </a:t>
            </a:r>
            <a:r>
              <a:rPr lang="en-US" dirty="0" err="1"/>
              <a:t>Aliquam</a:t>
            </a:r>
            <a:r>
              <a:rPr lang="en-US" dirty="0"/>
              <a:t> </a:t>
            </a:r>
            <a:r>
              <a:rPr lang="en-US" dirty="0" err="1"/>
              <a:t>erat</a:t>
            </a:r>
            <a:r>
              <a:rPr lang="en-US" dirty="0"/>
              <a:t> </a:t>
            </a:r>
            <a:r>
              <a:rPr lang="en-US" dirty="0" err="1"/>
              <a:t>volutpat</a:t>
            </a:r>
            <a:r>
              <a:rPr lang="en-US" dirty="0"/>
              <a:t>.</a:t>
            </a:r>
          </a:p>
          <a:p>
            <a:pPr lvl="0"/>
            <a:r>
              <a:rPr lang="en-US" dirty="0" err="1"/>
              <a:t>Ut</a:t>
            </a:r>
            <a:r>
              <a:rPr lang="en-US" dirty="0"/>
              <a:t> at mi </a:t>
            </a:r>
            <a:r>
              <a:rPr lang="en-US" dirty="0" err="1"/>
              <a:t>ut</a:t>
            </a:r>
            <a:r>
              <a:rPr lang="en-US" dirty="0"/>
              <a:t> </a:t>
            </a:r>
            <a:r>
              <a:rPr lang="en-US" dirty="0" err="1"/>
              <a:t>risus</a:t>
            </a:r>
            <a:r>
              <a:rPr lang="en-US" dirty="0"/>
              <a:t> </a:t>
            </a:r>
            <a:r>
              <a:rPr lang="en-US" dirty="0" err="1"/>
              <a:t>finibus</a:t>
            </a:r>
            <a:r>
              <a:rPr lang="en-US" dirty="0"/>
              <a:t> </a:t>
            </a:r>
            <a:r>
              <a:rPr lang="en-US" dirty="0" err="1"/>
              <a:t>ultricies</a:t>
            </a:r>
            <a:r>
              <a:rPr lang="en-US" dirty="0"/>
              <a:t>. </a:t>
            </a:r>
            <a:r>
              <a:rPr lang="en-US" dirty="0" err="1"/>
              <a:t>Donec</a:t>
            </a:r>
            <a:r>
              <a:rPr lang="en-US" dirty="0"/>
              <a:t> </a:t>
            </a:r>
            <a:r>
              <a:rPr lang="en-US" dirty="0" err="1"/>
              <a:t>rutrum</a:t>
            </a:r>
            <a:r>
              <a:rPr lang="en-US" dirty="0"/>
              <a:t> </a:t>
            </a:r>
            <a:r>
              <a:rPr lang="en-US" dirty="0" err="1"/>
              <a:t>egestas</a:t>
            </a:r>
            <a:r>
              <a:rPr lang="en-US" dirty="0"/>
              <a:t> magna, et </a:t>
            </a:r>
            <a:r>
              <a:rPr lang="en-US" dirty="0" err="1"/>
              <a:t>alqiquam</a:t>
            </a:r>
            <a:r>
              <a:rPr lang="en-US" dirty="0"/>
              <a:t> </a:t>
            </a:r>
            <a:r>
              <a:rPr lang="en-US" dirty="0" err="1"/>
              <a:t>felis</a:t>
            </a:r>
            <a:r>
              <a:rPr lang="en-US" dirty="0"/>
              <a:t> tempus sed. </a:t>
            </a:r>
            <a:r>
              <a:rPr lang="en-US" dirty="0" err="1"/>
              <a:t>Donec</a:t>
            </a:r>
            <a:r>
              <a:rPr lang="en-US" dirty="0"/>
              <a:t> </a:t>
            </a:r>
            <a:r>
              <a:rPr lang="en-US" dirty="0" err="1"/>
              <a:t>ut</a:t>
            </a:r>
            <a:r>
              <a:rPr lang="en-US" dirty="0"/>
              <a:t> </a:t>
            </a:r>
            <a:r>
              <a:rPr lang="en-US" dirty="0" err="1"/>
              <a:t>ultrices</a:t>
            </a:r>
            <a:r>
              <a:rPr lang="en-US" dirty="0"/>
              <a:t> </a:t>
            </a:r>
            <a:r>
              <a:rPr lang="en-US" dirty="0" err="1"/>
              <a:t>nunc</a:t>
            </a:r>
            <a:r>
              <a:rPr lang="en-US" dirty="0"/>
              <a:t>, </a:t>
            </a:r>
            <a:r>
              <a:rPr lang="en-US" dirty="0" err="1"/>
              <a:t>sed</a:t>
            </a:r>
            <a:r>
              <a:rPr lang="en-US" dirty="0"/>
              <a:t> </a:t>
            </a:r>
            <a:r>
              <a:rPr lang="en-US" dirty="0" err="1"/>
              <a:t>posuere</a:t>
            </a:r>
            <a:r>
              <a:rPr lang="en-US" dirty="0"/>
              <a:t> </a:t>
            </a:r>
            <a:r>
              <a:rPr lang="en-US" dirty="0" err="1"/>
              <a:t>leo</a:t>
            </a:r>
            <a:r>
              <a:rPr lang="en-US" dirty="0"/>
              <a:t>. </a:t>
            </a:r>
            <a:r>
              <a:rPr lang="en-US" dirty="0" err="1"/>
              <a:t>Aliquam</a:t>
            </a:r>
            <a:r>
              <a:rPr lang="en-US" dirty="0"/>
              <a:t> ac nisi ac </a:t>
            </a:r>
            <a:r>
              <a:rPr lang="en-US" dirty="0" err="1"/>
              <a:t>nunc</a:t>
            </a:r>
            <a:r>
              <a:rPr lang="en-US" dirty="0"/>
              <a:t> </a:t>
            </a:r>
            <a:r>
              <a:rPr lang="en-US" dirty="0" err="1"/>
              <a:t>laoreet</a:t>
            </a:r>
            <a:r>
              <a:rPr lang="en-US" dirty="0"/>
              <a:t> </a:t>
            </a:r>
            <a:r>
              <a:rPr lang="en-US" dirty="0" err="1"/>
              <a:t>blandit</a:t>
            </a:r>
            <a:r>
              <a:rPr lang="en-US" dirty="0"/>
              <a:t>. </a:t>
            </a:r>
            <a:r>
              <a:rPr lang="en-US" dirty="0" err="1"/>
              <a:t>Fusce</a:t>
            </a:r>
            <a:r>
              <a:rPr lang="en-US" dirty="0"/>
              <a:t> </a:t>
            </a:r>
            <a:r>
              <a:rPr lang="en-US" dirty="0" err="1"/>
              <a:t>neque</a:t>
            </a:r>
            <a:r>
              <a:rPr lang="en-US" dirty="0"/>
              <a:t> </a:t>
            </a:r>
            <a:r>
              <a:rPr lang="en-US" dirty="0" err="1"/>
              <a:t>risus</a:t>
            </a:r>
            <a:r>
              <a:rPr lang="en-US" dirty="0"/>
              <a:t>, </a:t>
            </a:r>
            <a:r>
              <a:rPr lang="en-US" dirty="0" err="1"/>
              <a:t>hendrerit</a:t>
            </a:r>
            <a:r>
              <a:rPr lang="en-US" dirty="0"/>
              <a:t> in </a:t>
            </a:r>
            <a:r>
              <a:rPr lang="en-US" dirty="0" err="1"/>
              <a:t>laet</a:t>
            </a:r>
            <a:r>
              <a:rPr lang="en-US" dirty="0"/>
              <a:t> vel, porta </a:t>
            </a:r>
            <a:r>
              <a:rPr lang="en-US" dirty="0" err="1"/>
              <a:t>eget</a:t>
            </a:r>
            <a:r>
              <a:rPr lang="en-US" dirty="0"/>
              <a:t> ipsum. </a:t>
            </a:r>
          </a:p>
          <a:p>
            <a:pPr lvl="0"/>
            <a:endParaRPr lang="en-US" dirty="0"/>
          </a:p>
        </p:txBody>
      </p:sp>
      <p:sp>
        <p:nvSpPr>
          <p:cNvPr id="9" name="Footer Placeholder 8">
            <a:extLst>
              <a:ext uri="{FF2B5EF4-FFF2-40B4-BE49-F238E27FC236}">
                <a16:creationId xmlns:a16="http://schemas.microsoft.com/office/drawing/2014/main" id="{64627516-0D1A-BB4C-8EB2-DA68D605439F}"/>
              </a:ext>
            </a:extLst>
          </p:cNvPr>
          <p:cNvSpPr>
            <a:spLocks noGrp="1"/>
          </p:cNvSpPr>
          <p:nvPr>
            <p:ph type="ftr" sz="quarter" idx="14"/>
          </p:nvPr>
        </p:nvSpPr>
        <p:spPr>
          <a:xfrm>
            <a:off x="3200400" y="4629150"/>
            <a:ext cx="5486400" cy="328264"/>
          </a:xfrm>
        </p:spPr>
        <p:txBody>
          <a:bodyPr/>
          <a:lstStyle/>
          <a:p>
            <a:r>
              <a:rPr lang="en-US" dirty="0"/>
              <a:t>Please refer to ThePulse for the most current information.</a:t>
            </a:r>
          </a:p>
        </p:txBody>
      </p:sp>
      <p:sp>
        <p:nvSpPr>
          <p:cNvPr id="11" name="Title 10">
            <a:extLst>
              <a:ext uri="{FF2B5EF4-FFF2-40B4-BE49-F238E27FC236}">
                <a16:creationId xmlns:a16="http://schemas.microsoft.com/office/drawing/2014/main" id="{E5D73719-7201-3745-82C6-AC35B6605ACA}"/>
              </a:ext>
            </a:extLst>
          </p:cNvPr>
          <p:cNvSpPr>
            <a:spLocks noGrp="1"/>
          </p:cNvSpPr>
          <p:nvPr>
            <p:ph type="title" hasCustomPrompt="1"/>
          </p:nvPr>
        </p:nvSpPr>
        <p:spPr>
          <a:xfrm>
            <a:off x="914400" y="330800"/>
            <a:ext cx="7802454" cy="885825"/>
          </a:xfrm>
        </p:spPr>
        <p:txBody>
          <a:bodyPr/>
          <a:lstStyle>
            <a:lvl1pPr>
              <a:lnSpc>
                <a:spcPts val="3300"/>
              </a:lnSpc>
              <a:defRPr/>
            </a:lvl1pPr>
          </a:lstStyle>
          <a:p>
            <a:r>
              <a:rPr lang="en-US" dirty="0"/>
              <a:t>2-Line Headline Here</a:t>
            </a:r>
            <a:br>
              <a:rPr lang="en-US" dirty="0"/>
            </a:br>
            <a:r>
              <a:rPr lang="en-US" dirty="0"/>
              <a:t>2-Line Headline Here</a:t>
            </a:r>
          </a:p>
        </p:txBody>
      </p:sp>
      <p:sp>
        <p:nvSpPr>
          <p:cNvPr id="4" name="Text Placeholder 3">
            <a:extLst>
              <a:ext uri="{FF2B5EF4-FFF2-40B4-BE49-F238E27FC236}">
                <a16:creationId xmlns:a16="http://schemas.microsoft.com/office/drawing/2014/main" id="{A76BF2FD-101D-1942-8639-A867883DF342}"/>
              </a:ext>
            </a:extLst>
          </p:cNvPr>
          <p:cNvSpPr>
            <a:spLocks noGrp="1"/>
          </p:cNvSpPr>
          <p:nvPr>
            <p:ph type="body" sz="quarter" idx="16" hasCustomPrompt="1"/>
          </p:nvPr>
        </p:nvSpPr>
        <p:spPr>
          <a:xfrm>
            <a:off x="914400" y="1428750"/>
            <a:ext cx="3732222" cy="363030"/>
          </a:xfrm>
          <a:prstGeom prst="rect">
            <a:avLst/>
          </a:prstGeom>
          <a:solidFill>
            <a:srgbClr val="A71E23"/>
          </a:solidFill>
        </p:spPr>
        <p:txBody>
          <a:bodyPr anchor="ctr"/>
          <a:lstStyle>
            <a:lvl1pPr algn="ctr">
              <a:defRPr sz="14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Text Here</a:t>
            </a:r>
          </a:p>
        </p:txBody>
      </p:sp>
      <p:sp>
        <p:nvSpPr>
          <p:cNvPr id="17" name="Text Placeholder 3">
            <a:extLst>
              <a:ext uri="{FF2B5EF4-FFF2-40B4-BE49-F238E27FC236}">
                <a16:creationId xmlns:a16="http://schemas.microsoft.com/office/drawing/2014/main" id="{F6449AB0-1B91-B04B-87DF-D2E09F6D5846}"/>
              </a:ext>
            </a:extLst>
          </p:cNvPr>
          <p:cNvSpPr>
            <a:spLocks noGrp="1"/>
          </p:cNvSpPr>
          <p:nvPr>
            <p:ph type="body" sz="quarter" idx="17" hasCustomPrompt="1"/>
          </p:nvPr>
        </p:nvSpPr>
        <p:spPr>
          <a:xfrm>
            <a:off x="4952198" y="1428329"/>
            <a:ext cx="3732222" cy="363030"/>
          </a:xfrm>
          <a:prstGeom prst="rect">
            <a:avLst/>
          </a:prstGeom>
          <a:solidFill>
            <a:srgbClr val="A71E23"/>
          </a:solidFill>
        </p:spPr>
        <p:txBody>
          <a:bodyPr anchor="ctr"/>
          <a:lstStyle>
            <a:lvl1pPr algn="ctr">
              <a:defRPr sz="14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Text Here</a:t>
            </a:r>
          </a:p>
        </p:txBody>
      </p:sp>
      <p:sp>
        <p:nvSpPr>
          <p:cNvPr id="10" name="Text Placeholder 2">
            <a:extLst>
              <a:ext uri="{FF2B5EF4-FFF2-40B4-BE49-F238E27FC236}">
                <a16:creationId xmlns:a16="http://schemas.microsoft.com/office/drawing/2014/main" id="{9BB5687E-1726-2A45-A9A3-54461932D940}"/>
              </a:ext>
            </a:extLst>
          </p:cNvPr>
          <p:cNvSpPr>
            <a:spLocks noGrp="1"/>
          </p:cNvSpPr>
          <p:nvPr>
            <p:ph type="body" idx="18" hasCustomPrompt="1"/>
          </p:nvPr>
        </p:nvSpPr>
        <p:spPr>
          <a:xfrm>
            <a:off x="4967289" y="1995454"/>
            <a:ext cx="3733800" cy="2242210"/>
          </a:xfrm>
          <a:prstGeom prst="rect">
            <a:avLst/>
          </a:prstGeom>
        </p:spPr>
        <p:txBody>
          <a:bodyPr lIns="0" tIns="0" rIns="0" bIns="0" anchor="t">
            <a:normAutofit/>
          </a:bodyPr>
          <a:lstStyle>
            <a:lvl1pPr marL="0" indent="0" algn="l">
              <a:lnSpc>
                <a:spcPct val="90000"/>
              </a:lnSpc>
              <a:spcBef>
                <a:spcPts val="900"/>
              </a:spcBef>
              <a:buNone/>
              <a:defRPr sz="12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err="1"/>
              <a:t>Aenean</a:t>
            </a:r>
            <a:r>
              <a:rPr lang="en-US" dirty="0"/>
              <a:t> </a:t>
            </a:r>
            <a:r>
              <a:rPr lang="en-US" dirty="0" err="1"/>
              <a:t>augue</a:t>
            </a:r>
            <a:r>
              <a:rPr lang="en-US" dirty="0"/>
              <a:t> quam, </a:t>
            </a:r>
            <a:r>
              <a:rPr lang="en-US" dirty="0" err="1"/>
              <a:t>pulvinar</a:t>
            </a:r>
            <a:r>
              <a:rPr lang="en-US" dirty="0"/>
              <a:t> sit </a:t>
            </a:r>
            <a:r>
              <a:rPr lang="en-US" dirty="0" err="1"/>
              <a:t>amet</a:t>
            </a:r>
            <a:r>
              <a:rPr lang="en-US" dirty="0"/>
              <a:t> </a:t>
            </a:r>
            <a:r>
              <a:rPr lang="en-US" dirty="0" err="1"/>
              <a:t>consequat</a:t>
            </a:r>
            <a:r>
              <a:rPr lang="en-US" dirty="0"/>
              <a:t> vitae, </a:t>
            </a:r>
            <a:r>
              <a:rPr lang="en-US" dirty="0" err="1"/>
              <a:t>tristique</a:t>
            </a:r>
            <a:r>
              <a:rPr lang="en-US" dirty="0"/>
              <a:t> </a:t>
            </a:r>
            <a:r>
              <a:rPr lang="en-US" dirty="0" err="1"/>
              <a:t>pellentesque</a:t>
            </a:r>
            <a:r>
              <a:rPr lang="en-US" dirty="0"/>
              <a:t> dui. </a:t>
            </a:r>
            <a:r>
              <a:rPr lang="en-US" dirty="0" err="1"/>
              <a:t>Phasellus</a:t>
            </a:r>
            <a:r>
              <a:rPr lang="en-US" dirty="0"/>
              <a:t> maximus id </a:t>
            </a:r>
            <a:r>
              <a:rPr lang="en-US" dirty="0" err="1"/>
              <a:t>neque</a:t>
            </a:r>
            <a:r>
              <a:rPr lang="en-US" dirty="0"/>
              <a:t> et convallis. </a:t>
            </a:r>
            <a:r>
              <a:rPr lang="en-US" dirty="0" err="1"/>
              <a:t>Aliquam</a:t>
            </a:r>
            <a:r>
              <a:rPr lang="en-US" dirty="0"/>
              <a:t> </a:t>
            </a:r>
            <a:r>
              <a:rPr lang="en-US" dirty="0" err="1"/>
              <a:t>erat</a:t>
            </a:r>
            <a:r>
              <a:rPr lang="en-US" dirty="0"/>
              <a:t> </a:t>
            </a:r>
            <a:r>
              <a:rPr lang="en-US" dirty="0" err="1"/>
              <a:t>volutpat</a:t>
            </a:r>
            <a:r>
              <a:rPr lang="en-US" dirty="0"/>
              <a:t>.</a:t>
            </a:r>
          </a:p>
          <a:p>
            <a:pPr lvl="0"/>
            <a:r>
              <a:rPr lang="en-US" dirty="0" err="1"/>
              <a:t>Ut</a:t>
            </a:r>
            <a:r>
              <a:rPr lang="en-US" dirty="0"/>
              <a:t> at mi </a:t>
            </a:r>
            <a:r>
              <a:rPr lang="en-US" dirty="0" err="1"/>
              <a:t>ut</a:t>
            </a:r>
            <a:r>
              <a:rPr lang="en-US" dirty="0"/>
              <a:t> </a:t>
            </a:r>
            <a:r>
              <a:rPr lang="en-US" dirty="0" err="1"/>
              <a:t>risus</a:t>
            </a:r>
            <a:r>
              <a:rPr lang="en-US" dirty="0"/>
              <a:t> </a:t>
            </a:r>
            <a:r>
              <a:rPr lang="en-US" dirty="0" err="1"/>
              <a:t>finibus</a:t>
            </a:r>
            <a:r>
              <a:rPr lang="en-US" dirty="0"/>
              <a:t> </a:t>
            </a:r>
            <a:r>
              <a:rPr lang="en-US" dirty="0" err="1"/>
              <a:t>ultricies</a:t>
            </a:r>
            <a:r>
              <a:rPr lang="en-US" dirty="0"/>
              <a:t>. </a:t>
            </a:r>
            <a:r>
              <a:rPr lang="en-US" dirty="0" err="1"/>
              <a:t>Donec</a:t>
            </a:r>
            <a:r>
              <a:rPr lang="en-US" dirty="0"/>
              <a:t> </a:t>
            </a:r>
            <a:r>
              <a:rPr lang="en-US" dirty="0" err="1"/>
              <a:t>rutrum</a:t>
            </a:r>
            <a:r>
              <a:rPr lang="en-US" dirty="0"/>
              <a:t> </a:t>
            </a:r>
            <a:r>
              <a:rPr lang="en-US" dirty="0" err="1"/>
              <a:t>egestas</a:t>
            </a:r>
            <a:r>
              <a:rPr lang="en-US" dirty="0"/>
              <a:t> magna, et </a:t>
            </a:r>
            <a:r>
              <a:rPr lang="en-US" dirty="0" err="1"/>
              <a:t>alqiquam</a:t>
            </a:r>
            <a:r>
              <a:rPr lang="en-US" dirty="0"/>
              <a:t> </a:t>
            </a:r>
            <a:r>
              <a:rPr lang="en-US" dirty="0" err="1"/>
              <a:t>felis</a:t>
            </a:r>
            <a:r>
              <a:rPr lang="en-US" dirty="0"/>
              <a:t> tempus sed. </a:t>
            </a:r>
            <a:r>
              <a:rPr lang="en-US" dirty="0" err="1"/>
              <a:t>Donec</a:t>
            </a:r>
            <a:r>
              <a:rPr lang="en-US" dirty="0"/>
              <a:t> </a:t>
            </a:r>
            <a:r>
              <a:rPr lang="en-US" dirty="0" err="1"/>
              <a:t>ut</a:t>
            </a:r>
            <a:r>
              <a:rPr lang="en-US" dirty="0"/>
              <a:t> </a:t>
            </a:r>
            <a:r>
              <a:rPr lang="en-US" dirty="0" err="1"/>
              <a:t>ultrices</a:t>
            </a:r>
            <a:r>
              <a:rPr lang="en-US" dirty="0"/>
              <a:t> </a:t>
            </a:r>
            <a:r>
              <a:rPr lang="en-US" dirty="0" err="1"/>
              <a:t>nunc</a:t>
            </a:r>
            <a:r>
              <a:rPr lang="en-US" dirty="0"/>
              <a:t>, </a:t>
            </a:r>
            <a:r>
              <a:rPr lang="en-US" dirty="0" err="1"/>
              <a:t>sed</a:t>
            </a:r>
            <a:r>
              <a:rPr lang="en-US" dirty="0"/>
              <a:t> </a:t>
            </a:r>
            <a:r>
              <a:rPr lang="en-US" dirty="0" err="1"/>
              <a:t>posuere</a:t>
            </a:r>
            <a:r>
              <a:rPr lang="en-US" dirty="0"/>
              <a:t> </a:t>
            </a:r>
            <a:r>
              <a:rPr lang="en-US" dirty="0" err="1"/>
              <a:t>leo</a:t>
            </a:r>
            <a:r>
              <a:rPr lang="en-US" dirty="0"/>
              <a:t>. </a:t>
            </a:r>
            <a:r>
              <a:rPr lang="en-US" dirty="0" err="1"/>
              <a:t>Aliquam</a:t>
            </a:r>
            <a:r>
              <a:rPr lang="en-US" dirty="0"/>
              <a:t> ac nisi ac </a:t>
            </a:r>
            <a:r>
              <a:rPr lang="en-US" dirty="0" err="1"/>
              <a:t>nunc</a:t>
            </a:r>
            <a:r>
              <a:rPr lang="en-US" dirty="0"/>
              <a:t> </a:t>
            </a:r>
            <a:r>
              <a:rPr lang="en-US" dirty="0" err="1"/>
              <a:t>laoreet</a:t>
            </a:r>
            <a:r>
              <a:rPr lang="en-US" dirty="0"/>
              <a:t> </a:t>
            </a:r>
            <a:r>
              <a:rPr lang="en-US" dirty="0" err="1"/>
              <a:t>blandit</a:t>
            </a:r>
            <a:r>
              <a:rPr lang="en-US" dirty="0"/>
              <a:t>. </a:t>
            </a:r>
            <a:r>
              <a:rPr lang="en-US" dirty="0" err="1"/>
              <a:t>Fusce</a:t>
            </a:r>
            <a:r>
              <a:rPr lang="en-US" dirty="0"/>
              <a:t> </a:t>
            </a:r>
            <a:r>
              <a:rPr lang="en-US" dirty="0" err="1"/>
              <a:t>neque</a:t>
            </a:r>
            <a:r>
              <a:rPr lang="en-US" dirty="0"/>
              <a:t> </a:t>
            </a:r>
            <a:r>
              <a:rPr lang="en-US" dirty="0" err="1"/>
              <a:t>risus</a:t>
            </a:r>
            <a:r>
              <a:rPr lang="en-US" dirty="0"/>
              <a:t>, </a:t>
            </a:r>
            <a:r>
              <a:rPr lang="en-US" dirty="0" err="1"/>
              <a:t>hendrerit</a:t>
            </a:r>
            <a:r>
              <a:rPr lang="en-US" dirty="0"/>
              <a:t> in </a:t>
            </a:r>
            <a:r>
              <a:rPr lang="en-US" dirty="0" err="1"/>
              <a:t>laet</a:t>
            </a:r>
            <a:r>
              <a:rPr lang="en-US" dirty="0"/>
              <a:t> vel, porta </a:t>
            </a:r>
            <a:r>
              <a:rPr lang="en-US" dirty="0" err="1"/>
              <a:t>eget</a:t>
            </a:r>
            <a:r>
              <a:rPr lang="en-US" dirty="0"/>
              <a:t> ipsum. </a:t>
            </a:r>
          </a:p>
          <a:p>
            <a:pPr lvl="0"/>
            <a:endParaRPr lang="en-US" dirty="0"/>
          </a:p>
        </p:txBody>
      </p:sp>
    </p:spTree>
    <p:extLst>
      <p:ext uri="{BB962C8B-B14F-4D97-AF65-F5344CB8AC3E}">
        <p14:creationId xmlns:p14="http://schemas.microsoft.com/office/powerpoint/2010/main" val="1283872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and Large Pictur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4322F-E818-4945-81B0-6948B21995E4}"/>
              </a:ext>
            </a:extLst>
          </p:cNvPr>
          <p:cNvSpPr>
            <a:spLocks noGrp="1"/>
          </p:cNvSpPr>
          <p:nvPr>
            <p:ph type="title" hasCustomPrompt="1"/>
          </p:nvPr>
        </p:nvSpPr>
        <p:spPr>
          <a:xfrm>
            <a:off x="914400" y="327839"/>
            <a:ext cx="8077200" cy="1081861"/>
          </a:xfrm>
        </p:spPr>
        <p:txBody>
          <a:bodyPr anchor="t">
            <a:normAutofit/>
          </a:bodyPr>
          <a:lstStyle>
            <a:lvl1pPr algn="l">
              <a:lnSpc>
                <a:spcPts val="3300"/>
              </a:lnSpc>
              <a:defRPr sz="3200">
                <a:solidFill>
                  <a:schemeClr val="tx1">
                    <a:lumMod val="75000"/>
                    <a:lumOff val="25000"/>
                  </a:schemeClr>
                </a:solidFill>
              </a:defRPr>
            </a:lvl1pPr>
          </a:lstStyle>
          <a:p>
            <a:r>
              <a:rPr lang="en-US" dirty="0"/>
              <a:t>2-Line Headline</a:t>
            </a:r>
            <a:br>
              <a:rPr lang="en-US" dirty="0"/>
            </a:br>
            <a:r>
              <a:rPr lang="en-US" dirty="0"/>
              <a:t>2-Line Headline</a:t>
            </a:r>
          </a:p>
        </p:txBody>
      </p:sp>
      <p:sp>
        <p:nvSpPr>
          <p:cNvPr id="2" name="Footer Placeholder 1">
            <a:extLst>
              <a:ext uri="{FF2B5EF4-FFF2-40B4-BE49-F238E27FC236}">
                <a16:creationId xmlns:a16="http://schemas.microsoft.com/office/drawing/2014/main" id="{4CED1CA7-C5D9-FA4F-A474-9A54BEE09FB0}"/>
              </a:ext>
            </a:extLst>
          </p:cNvPr>
          <p:cNvSpPr>
            <a:spLocks noGrp="1"/>
          </p:cNvSpPr>
          <p:nvPr>
            <p:ph type="ftr" sz="quarter" idx="20"/>
          </p:nvPr>
        </p:nvSpPr>
        <p:spPr>
          <a:xfrm>
            <a:off x="3200400" y="4629150"/>
            <a:ext cx="5486400" cy="328264"/>
          </a:xfrm>
        </p:spPr>
        <p:txBody>
          <a:bodyPr/>
          <a:lstStyle/>
          <a:p>
            <a:r>
              <a:rPr lang="en-US" dirty="0"/>
              <a:t>Please refer to ThePulse for the most current information.</a:t>
            </a:r>
          </a:p>
        </p:txBody>
      </p:sp>
      <p:sp>
        <p:nvSpPr>
          <p:cNvPr id="5" name="Slide Number Placeholder 4">
            <a:extLst>
              <a:ext uri="{FF2B5EF4-FFF2-40B4-BE49-F238E27FC236}">
                <a16:creationId xmlns:a16="http://schemas.microsoft.com/office/drawing/2014/main" id="{0B4CD550-90FA-8449-829C-FFDF581533BA}"/>
              </a:ext>
            </a:extLst>
          </p:cNvPr>
          <p:cNvSpPr>
            <a:spLocks noGrp="1"/>
          </p:cNvSpPr>
          <p:nvPr>
            <p:ph type="sldNum" sz="quarter" idx="21"/>
          </p:nvPr>
        </p:nvSpPr>
        <p:spPr>
          <a:xfrm>
            <a:off x="8686800" y="4476750"/>
            <a:ext cx="304800" cy="666750"/>
          </a:xfrm>
        </p:spPr>
        <p:txBody>
          <a:bodyPr/>
          <a:lstStyle>
            <a:lvl1pPr>
              <a:defRPr sz="900">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900" dirty="0"/>
          </a:p>
        </p:txBody>
      </p:sp>
      <p:sp>
        <p:nvSpPr>
          <p:cNvPr id="7" name="Content Placeholder 6">
            <a:extLst>
              <a:ext uri="{FF2B5EF4-FFF2-40B4-BE49-F238E27FC236}">
                <a16:creationId xmlns:a16="http://schemas.microsoft.com/office/drawing/2014/main" id="{D229B8B9-9324-294D-8B61-720472168CE3}"/>
              </a:ext>
            </a:extLst>
          </p:cNvPr>
          <p:cNvSpPr>
            <a:spLocks noGrp="1"/>
          </p:cNvSpPr>
          <p:nvPr>
            <p:ph sz="quarter" idx="22" hasCustomPrompt="1"/>
          </p:nvPr>
        </p:nvSpPr>
        <p:spPr>
          <a:xfrm>
            <a:off x="914400" y="1428750"/>
            <a:ext cx="7772400" cy="302895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Drag picture to placeholder or click icon to add</a:t>
            </a:r>
          </a:p>
        </p:txBody>
      </p:sp>
      <p:sp>
        <p:nvSpPr>
          <p:cNvPr id="6" name="Text Placeholder 6">
            <a:extLst>
              <a:ext uri="{FF2B5EF4-FFF2-40B4-BE49-F238E27FC236}">
                <a16:creationId xmlns:a16="http://schemas.microsoft.com/office/drawing/2014/main" id="{6B3B5ACB-24EA-BF4B-9D1D-15016C4127E9}"/>
              </a:ext>
            </a:extLst>
          </p:cNvPr>
          <p:cNvSpPr>
            <a:spLocks noGrp="1"/>
          </p:cNvSpPr>
          <p:nvPr>
            <p:ph type="body" sz="quarter" idx="26" hasCustomPrompt="1"/>
          </p:nvPr>
        </p:nvSpPr>
        <p:spPr>
          <a:xfrm>
            <a:off x="5029200" y="4095750"/>
            <a:ext cx="3657600" cy="328264"/>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8" name="Text Placeholder 6">
            <a:extLst>
              <a:ext uri="{FF2B5EF4-FFF2-40B4-BE49-F238E27FC236}">
                <a16:creationId xmlns:a16="http://schemas.microsoft.com/office/drawing/2014/main" id="{A01E036E-99E1-824C-96A1-D4F0EF84F640}"/>
              </a:ext>
            </a:extLst>
          </p:cNvPr>
          <p:cNvSpPr>
            <a:spLocks noGrp="1"/>
          </p:cNvSpPr>
          <p:nvPr>
            <p:ph type="body" sz="quarter" idx="27" hasCustomPrompt="1"/>
          </p:nvPr>
        </p:nvSpPr>
        <p:spPr>
          <a:xfrm>
            <a:off x="914400" y="4096295"/>
            <a:ext cx="3581400" cy="328264"/>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Tree>
    <p:extLst>
      <p:ext uri="{BB962C8B-B14F-4D97-AF65-F5344CB8AC3E}">
        <p14:creationId xmlns:p14="http://schemas.microsoft.com/office/powerpoint/2010/main" val="3712895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Graph-Chart or Photo">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8763000" y="4683569"/>
            <a:ext cx="228600" cy="273843"/>
          </a:xfrm>
          <a:prstGeom prst="rect">
            <a:avLst/>
          </a:prstGeom>
        </p:spPr>
        <p:txBody>
          <a:bodyPr anchor="ctr" anchorCtr="0"/>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900" dirty="0"/>
          </a:p>
        </p:txBody>
      </p:sp>
      <p:sp>
        <p:nvSpPr>
          <p:cNvPr id="4" name="Footer Placeholder 3">
            <a:extLst>
              <a:ext uri="{FF2B5EF4-FFF2-40B4-BE49-F238E27FC236}">
                <a16:creationId xmlns:a16="http://schemas.microsoft.com/office/drawing/2014/main" id="{66911BAD-6F27-9F49-B39E-3C82EE00A927}"/>
              </a:ext>
            </a:extLst>
          </p:cNvPr>
          <p:cNvSpPr>
            <a:spLocks noGrp="1"/>
          </p:cNvSpPr>
          <p:nvPr>
            <p:ph type="ftr" sz="quarter" idx="13"/>
          </p:nvPr>
        </p:nvSpPr>
        <p:spPr>
          <a:xfrm>
            <a:off x="5410200" y="4667146"/>
            <a:ext cx="3276600" cy="273844"/>
          </a:xfrm>
        </p:spPr>
        <p:txBody>
          <a:bodyPr/>
          <a:lstStyle/>
          <a:p>
            <a:r>
              <a:rPr lang="en-US" dirty="0"/>
              <a:t>Please refer to ThePulse for the most current information.</a:t>
            </a:r>
          </a:p>
        </p:txBody>
      </p:sp>
      <p:sp>
        <p:nvSpPr>
          <p:cNvPr id="3" name="Content Placeholder 2">
            <a:extLst>
              <a:ext uri="{FF2B5EF4-FFF2-40B4-BE49-F238E27FC236}">
                <a16:creationId xmlns:a16="http://schemas.microsoft.com/office/drawing/2014/main" id="{0E19D712-14A9-B64B-A378-C1CA980C0FF9}"/>
              </a:ext>
            </a:extLst>
          </p:cNvPr>
          <p:cNvSpPr>
            <a:spLocks noGrp="1"/>
          </p:cNvSpPr>
          <p:nvPr>
            <p:ph sz="quarter" idx="16" hasCustomPrompt="1"/>
          </p:nvPr>
        </p:nvSpPr>
        <p:spPr>
          <a:xfrm>
            <a:off x="930584" y="0"/>
            <a:ext cx="8077200" cy="445770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Drag picture to placeholder or click icon to add</a:t>
            </a:r>
          </a:p>
        </p:txBody>
      </p:sp>
    </p:spTree>
    <p:extLst>
      <p:ext uri="{BB962C8B-B14F-4D97-AF65-F5344CB8AC3E}">
        <p14:creationId xmlns:p14="http://schemas.microsoft.com/office/powerpoint/2010/main" val="891107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Photo W Callout Text Box">
    <p:spTree>
      <p:nvGrpSpPr>
        <p:cNvPr id="1" name=""/>
        <p:cNvGrpSpPr/>
        <p:nvPr/>
      </p:nvGrpSpPr>
      <p:grpSpPr>
        <a:xfrm>
          <a:off x="0" y="0"/>
          <a:ext cx="0" cy="0"/>
          <a:chOff x="0" y="0"/>
          <a:chExt cx="0" cy="0"/>
        </a:xfrm>
      </p:grpSpPr>
      <p:sp>
        <p:nvSpPr>
          <p:cNvPr id="18" name="Picture Placeholder 2"/>
          <p:cNvSpPr>
            <a:spLocks noGrp="1" noChangeAspect="1"/>
          </p:cNvSpPr>
          <p:nvPr>
            <p:ph type="pic" idx="13" hasCustomPrompt="1"/>
          </p:nvPr>
        </p:nvSpPr>
        <p:spPr>
          <a:xfrm>
            <a:off x="0" y="0"/>
            <a:ext cx="9144000" cy="5143500"/>
          </a:xfrm>
          <a:prstGeom prst="rect">
            <a:avLst/>
          </a:prstGeom>
          <a:noFill/>
          <a:ln w="6350">
            <a:solidFill>
              <a:schemeClr val="bg1">
                <a:lumMod val="85000"/>
              </a:schemeClr>
            </a:solidFill>
          </a:ln>
        </p:spPr>
        <p:txBody>
          <a:bodyPr anchor="t">
            <a:normAutofit/>
          </a:bodyPr>
          <a:lstStyle>
            <a:lvl1pPr marL="0" indent="0" algn="l">
              <a:buNone/>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Drag picture to placeholder or click icon to add</a:t>
            </a:r>
          </a:p>
        </p:txBody>
      </p:sp>
      <p:sp>
        <p:nvSpPr>
          <p:cNvPr id="17" name="Slide Number Placeholder 5"/>
          <p:cNvSpPr>
            <a:spLocks noGrp="1"/>
          </p:cNvSpPr>
          <p:nvPr>
            <p:ph type="sldNum" sz="quarter" idx="12"/>
          </p:nvPr>
        </p:nvSpPr>
        <p:spPr>
          <a:xfrm>
            <a:off x="8719166" y="4683570"/>
            <a:ext cx="272434" cy="288482"/>
          </a:xfrm>
          <a:prstGeom prst="rect">
            <a:avLst/>
          </a:prstGeom>
        </p:spPr>
        <p:txBody>
          <a:bodyPr/>
          <a:lstStyle>
            <a:lvl1pPr algn="r">
              <a:defRPr sz="900" b="0" i="0">
                <a:solidFill>
                  <a:srgbClr val="828383"/>
                </a:solidFill>
                <a:latin typeface="Effra" panose="020B0603020203020204" pitchFamily="34" charset="0"/>
                <a:ea typeface="Effra" panose="020B0603020203020204" pitchFamily="34" charset="0"/>
                <a:cs typeface="Effra" panose="020B0603020203020204" pitchFamily="34" charset="0"/>
              </a:defRPr>
            </a:lvl1pPr>
          </a:lstStyle>
          <a:p>
            <a:fld id="{935F4044-894B-B74C-BA70-A76DFBF02618}" type="slidenum">
              <a:rPr lang="en-US" smtClean="0"/>
              <a:pPr/>
              <a:t>‹#›</a:t>
            </a:fld>
            <a:endParaRPr lang="en-US" sz="900" dirty="0"/>
          </a:p>
        </p:txBody>
      </p:sp>
      <p:sp>
        <p:nvSpPr>
          <p:cNvPr id="10" name="Text Placeholder 3">
            <a:extLst>
              <a:ext uri="{FF2B5EF4-FFF2-40B4-BE49-F238E27FC236}">
                <a16:creationId xmlns:a16="http://schemas.microsoft.com/office/drawing/2014/main" id="{874DA25E-2CBD-104F-BA19-34708B7A0A3F}"/>
              </a:ext>
            </a:extLst>
          </p:cNvPr>
          <p:cNvSpPr>
            <a:spLocks noGrp="1"/>
          </p:cNvSpPr>
          <p:nvPr>
            <p:ph type="body" sz="half" idx="23" hasCustomPrompt="1"/>
          </p:nvPr>
        </p:nvSpPr>
        <p:spPr>
          <a:xfrm>
            <a:off x="7086600" y="0"/>
            <a:ext cx="1905000" cy="2800350"/>
          </a:xfrm>
          <a:prstGeom prst="rect">
            <a:avLst/>
          </a:prstGeom>
          <a:solidFill>
            <a:srgbClr val="A71E23"/>
          </a:solidFill>
        </p:spPr>
        <p:txBody>
          <a:bodyPr lIns="91440" tIns="274320" rIns="91440" bIns="274320" anchor="ctr">
            <a:noAutofit/>
          </a:bodyPr>
          <a:lstStyle>
            <a:lvl1pPr marL="0" indent="0" algn="ctr">
              <a:buNone/>
              <a:defRPr sz="14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t>
            </a:r>
            <a:r>
              <a:rPr lang="en-US" dirty="0" err="1"/>
              <a:t>amet</a:t>
            </a:r>
            <a:r>
              <a:rPr lang="en-US" dirty="0"/>
              <a:t>, </a:t>
            </a:r>
            <a:r>
              <a:rPr lang="en-US" dirty="0" err="1"/>
              <a:t>conur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endParaRPr lang="en-US" dirty="0"/>
          </a:p>
        </p:txBody>
      </p:sp>
    </p:spTree>
    <p:extLst>
      <p:ext uri="{BB962C8B-B14F-4D97-AF65-F5344CB8AC3E}">
        <p14:creationId xmlns:p14="http://schemas.microsoft.com/office/powerpoint/2010/main" val="1407258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ide-Head shot, contact inf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745A33-74C8-A947-A1A9-3D1DCFD41549}"/>
              </a:ext>
            </a:extLst>
          </p:cNvPr>
          <p:cNvSpPr>
            <a:spLocks noGrp="1"/>
          </p:cNvSpPr>
          <p:nvPr>
            <p:ph type="sldNum" sz="quarter" idx="10"/>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1000" dirty="0"/>
          </a:p>
        </p:txBody>
      </p:sp>
      <p:sp>
        <p:nvSpPr>
          <p:cNvPr id="4" name="Footer Placeholder 3">
            <a:extLst>
              <a:ext uri="{FF2B5EF4-FFF2-40B4-BE49-F238E27FC236}">
                <a16:creationId xmlns:a16="http://schemas.microsoft.com/office/drawing/2014/main" id="{EC4BE01C-ED99-5D44-AC97-481488FA151E}"/>
              </a:ext>
            </a:extLst>
          </p:cNvPr>
          <p:cNvSpPr>
            <a:spLocks noGrp="1"/>
          </p:cNvSpPr>
          <p:nvPr>
            <p:ph type="ftr"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Please refer to ThePulse for the most current information.</a:t>
            </a:r>
            <a:endParaRPr lang="en-US" sz="1300" dirty="0"/>
          </a:p>
        </p:txBody>
      </p:sp>
      <p:sp>
        <p:nvSpPr>
          <p:cNvPr id="9" name="Content Placeholder 8">
            <a:extLst>
              <a:ext uri="{FF2B5EF4-FFF2-40B4-BE49-F238E27FC236}">
                <a16:creationId xmlns:a16="http://schemas.microsoft.com/office/drawing/2014/main" id="{68937D4F-CDA2-6945-86CE-AAC75F404B41}"/>
              </a:ext>
            </a:extLst>
          </p:cNvPr>
          <p:cNvSpPr>
            <a:spLocks noGrp="1"/>
          </p:cNvSpPr>
          <p:nvPr>
            <p:ph sz="quarter" idx="12" hasCustomPrompt="1"/>
          </p:nvPr>
        </p:nvSpPr>
        <p:spPr>
          <a:xfrm>
            <a:off x="914400" y="666750"/>
            <a:ext cx="1874520" cy="251460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Place Headshot here</a:t>
            </a:r>
          </a:p>
        </p:txBody>
      </p:sp>
      <p:sp>
        <p:nvSpPr>
          <p:cNvPr id="6" name="Text Placeholder 5">
            <a:extLst>
              <a:ext uri="{FF2B5EF4-FFF2-40B4-BE49-F238E27FC236}">
                <a16:creationId xmlns:a16="http://schemas.microsoft.com/office/drawing/2014/main" id="{E803BBDA-8B26-8347-BAC2-238296BA867F}"/>
              </a:ext>
            </a:extLst>
          </p:cNvPr>
          <p:cNvSpPr>
            <a:spLocks noGrp="1"/>
          </p:cNvSpPr>
          <p:nvPr>
            <p:ph type="body" sz="quarter" idx="13" hasCustomPrompt="1"/>
          </p:nvPr>
        </p:nvSpPr>
        <p:spPr>
          <a:xfrm>
            <a:off x="2813301" y="1045606"/>
            <a:ext cx="6330699" cy="651505"/>
          </a:xfrm>
          <a:prstGeom prst="rect">
            <a:avLst/>
          </a:prstGeom>
        </p:spPr>
        <p:txBody>
          <a:bodyPr lIns="0" tIns="0" rIns="0" bIns="0"/>
          <a:lstStyle>
            <a:lvl1pPr algn="ctr">
              <a:defRPr sz="3200"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gn="ctr">
              <a:tabLst/>
              <a:defRPr sz="3600">
                <a:solidFill>
                  <a:schemeClr val="tx1"/>
                </a:solidFill>
              </a:defRPr>
            </a:lvl2pPr>
          </a:lstStyle>
          <a:p>
            <a:pPr lvl="0"/>
            <a:r>
              <a:rPr lang="en-US" dirty="0"/>
              <a:t>Thank you!</a:t>
            </a:r>
          </a:p>
        </p:txBody>
      </p:sp>
      <p:sp>
        <p:nvSpPr>
          <p:cNvPr id="10" name="Text Placeholder 9">
            <a:extLst>
              <a:ext uri="{FF2B5EF4-FFF2-40B4-BE49-F238E27FC236}">
                <a16:creationId xmlns:a16="http://schemas.microsoft.com/office/drawing/2014/main" id="{AF9410A1-D009-EE43-8C79-9A4A3AC2B861}"/>
              </a:ext>
            </a:extLst>
          </p:cNvPr>
          <p:cNvSpPr>
            <a:spLocks noGrp="1"/>
          </p:cNvSpPr>
          <p:nvPr>
            <p:ph type="body" sz="quarter" idx="14" hasCustomPrompt="1"/>
          </p:nvPr>
        </p:nvSpPr>
        <p:spPr>
          <a:xfrm>
            <a:off x="2813300" y="1752036"/>
            <a:ext cx="6330699" cy="1384616"/>
          </a:xfrm>
          <a:prstGeom prst="rect">
            <a:avLst/>
          </a:prstGeom>
        </p:spPr>
        <p:txBody>
          <a:bodyPr/>
          <a:lstStyle>
            <a:lvl1pPr marL="0" marR="0" indent="0" algn="ctr" defTabSz="685800" rtl="0" eaLnBrk="1" fontAlgn="auto" latinLnBrk="0" hangingPunct="1">
              <a:lnSpc>
                <a:spcPct val="100000"/>
              </a:lnSpc>
              <a:spcBef>
                <a:spcPts val="0"/>
              </a:spcBef>
              <a:spcAft>
                <a:spcPts val="0"/>
              </a:spcAft>
              <a:buClrTx/>
              <a:buSzTx/>
              <a:buFontTx/>
              <a:buNone/>
              <a:tabLst/>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Type in below</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Please submit your question to </a:t>
            </a:r>
            <a:br>
              <a:rPr lang="en-US" dirty="0"/>
            </a:br>
            <a:r>
              <a:rPr lang="en-US" dirty="0"/>
              <a:t>(place your email address here).</a:t>
            </a:r>
          </a:p>
        </p:txBody>
      </p:sp>
      <p:sp>
        <p:nvSpPr>
          <p:cNvPr id="12" name="Text Placeholder 11">
            <a:extLst>
              <a:ext uri="{FF2B5EF4-FFF2-40B4-BE49-F238E27FC236}">
                <a16:creationId xmlns:a16="http://schemas.microsoft.com/office/drawing/2014/main" id="{46ECEBF5-C822-6948-BAE2-9D8DA1738427}"/>
              </a:ext>
            </a:extLst>
          </p:cNvPr>
          <p:cNvSpPr>
            <a:spLocks noGrp="1"/>
          </p:cNvSpPr>
          <p:nvPr>
            <p:ph type="body" sz="quarter" idx="15" hasCustomPrompt="1"/>
          </p:nvPr>
        </p:nvSpPr>
        <p:spPr>
          <a:xfrm>
            <a:off x="914400" y="3276519"/>
            <a:ext cx="7772400" cy="246607"/>
          </a:xfrm>
          <a:prstGeom prst="rect">
            <a:avLst/>
          </a:prstGeom>
        </p:spPr>
        <p:txBody>
          <a:bodyPr lIns="0" tIns="0" rIns="0" bIns="0"/>
          <a:lstStyle>
            <a:lvl1pPr>
              <a:spcAft>
                <a:spcPts val="300"/>
              </a:spcAft>
              <a:defRPr sz="14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spcAft>
                <a:spcPts val="0"/>
              </a:spcAft>
              <a:buFontTx/>
              <a:buNone/>
              <a:tabLst/>
              <a:defRPr sz="1400" b="0" i="0">
                <a:latin typeface="Effra Light" panose="020B0403020203020204" pitchFamily="34" charset="0"/>
              </a:defRPr>
            </a:lvl2pPr>
            <a:lvl3pPr marL="0" indent="0">
              <a:spcBef>
                <a:spcPts val="0"/>
              </a:spcBef>
              <a:buFontTx/>
              <a:buNone/>
              <a:tabLst/>
              <a:defRPr sz="1400" b="0" i="0">
                <a:latin typeface="Effra Light" panose="020B0403020203020204" pitchFamily="34" charset="0"/>
              </a:defRPr>
            </a:lvl3pPr>
            <a:lvl4pPr marL="0" indent="0">
              <a:spcBef>
                <a:spcPts val="0"/>
              </a:spcBef>
              <a:buFontTx/>
              <a:buNone/>
              <a:tabLst/>
              <a:defRPr sz="1400" b="0" i="0">
                <a:latin typeface="Effra Light" panose="020B0403020203020204" pitchFamily="34" charset="0"/>
              </a:defRPr>
            </a:lvl4pPr>
            <a:lvl5pPr marL="0" indent="0">
              <a:spcBef>
                <a:spcPts val="0"/>
              </a:spcBef>
              <a:buFontTx/>
              <a:buNone/>
              <a:tabLst/>
              <a:defRPr sz="1400" b="0" i="0">
                <a:latin typeface="Effra Light" panose="020B0403020203020204" pitchFamily="34" charset="0"/>
              </a:defRPr>
            </a:lvl5pPr>
          </a:lstStyle>
          <a:p>
            <a:pPr lvl="0"/>
            <a:r>
              <a:rPr lang="en-US" dirty="0"/>
              <a:t>Type in Name Here</a:t>
            </a:r>
          </a:p>
        </p:txBody>
      </p:sp>
      <p:sp>
        <p:nvSpPr>
          <p:cNvPr id="13" name="Text Placeholder 11">
            <a:extLst>
              <a:ext uri="{FF2B5EF4-FFF2-40B4-BE49-F238E27FC236}">
                <a16:creationId xmlns:a16="http://schemas.microsoft.com/office/drawing/2014/main" id="{E1225F3D-7DD0-504F-A44B-8F7D8461DFB7}"/>
              </a:ext>
            </a:extLst>
          </p:cNvPr>
          <p:cNvSpPr>
            <a:spLocks noGrp="1"/>
          </p:cNvSpPr>
          <p:nvPr>
            <p:ph type="body" sz="quarter" idx="16" hasCustomPrompt="1"/>
          </p:nvPr>
        </p:nvSpPr>
        <p:spPr>
          <a:xfrm>
            <a:off x="914400" y="3542237"/>
            <a:ext cx="7772400" cy="934513"/>
          </a:xfrm>
          <a:prstGeom prst="rect">
            <a:avLst/>
          </a:prstGeom>
        </p:spPr>
        <p:txBody>
          <a:bodyPr lIns="0" tIns="0" rIns="0" bIns="0"/>
          <a:lstStyle>
            <a:lvl1pPr>
              <a:lnSpc>
                <a:spcPts val="1400"/>
              </a:lnSpc>
              <a:spcAft>
                <a:spcPts val="0"/>
              </a:spcAft>
              <a:defRPr sz="11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spcAft>
                <a:spcPts val="0"/>
              </a:spcAft>
              <a:buFontTx/>
              <a:buNone/>
              <a:tabLst/>
              <a:defRPr sz="1400" b="0" i="0">
                <a:latin typeface="Effra Light" panose="020B0403020203020204" pitchFamily="34" charset="0"/>
              </a:defRPr>
            </a:lvl2pPr>
            <a:lvl3pPr marL="0" indent="0">
              <a:spcBef>
                <a:spcPts val="0"/>
              </a:spcBef>
              <a:buFontTx/>
              <a:buNone/>
              <a:tabLst/>
              <a:defRPr sz="1400" b="0" i="0">
                <a:latin typeface="Effra Light" panose="020B0403020203020204" pitchFamily="34" charset="0"/>
              </a:defRPr>
            </a:lvl3pPr>
            <a:lvl4pPr marL="0" indent="0">
              <a:spcBef>
                <a:spcPts val="0"/>
              </a:spcBef>
              <a:buFontTx/>
              <a:buNone/>
              <a:tabLst/>
              <a:defRPr sz="1400" b="0" i="0">
                <a:latin typeface="Effra Light" panose="020B0403020203020204" pitchFamily="34" charset="0"/>
              </a:defRPr>
            </a:lvl4pPr>
            <a:lvl5pPr marL="0" indent="0">
              <a:spcBef>
                <a:spcPts val="0"/>
              </a:spcBef>
              <a:buFontTx/>
              <a:buNone/>
              <a:tabLst/>
              <a:defRPr sz="1400" b="0" i="0">
                <a:latin typeface="Effra Light" panose="020B0403020203020204" pitchFamily="34" charset="0"/>
              </a:defRPr>
            </a:lvl5pPr>
          </a:lstStyle>
          <a:p>
            <a:pPr lvl="0"/>
            <a:r>
              <a:rPr lang="en-US" dirty="0"/>
              <a:t>Type in Title Here</a:t>
            </a:r>
          </a:p>
          <a:p>
            <a:pPr lvl="0"/>
            <a:r>
              <a:rPr lang="en-US" dirty="0"/>
              <a:t>Type in Title Here</a:t>
            </a:r>
          </a:p>
          <a:p>
            <a:pPr lvl="0"/>
            <a:r>
              <a:rPr lang="en-US" dirty="0"/>
              <a:t>Type in Title Here</a:t>
            </a:r>
          </a:p>
          <a:p>
            <a:pPr lvl="0"/>
            <a:r>
              <a:rPr lang="en-US" dirty="0"/>
              <a:t>Type in Title Here</a:t>
            </a:r>
          </a:p>
        </p:txBody>
      </p:sp>
    </p:spTree>
    <p:extLst>
      <p:ext uri="{BB962C8B-B14F-4D97-AF65-F5344CB8AC3E}">
        <p14:creationId xmlns:p14="http://schemas.microsoft.com/office/powerpoint/2010/main" val="1648488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BM Title Slide-1 Present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779F77-AF39-314B-9F82-F4745A0E4A55}"/>
              </a:ext>
            </a:extLst>
          </p:cNvPr>
          <p:cNvSpPr/>
          <p:nvPr userDrawn="1"/>
        </p:nvSpPr>
        <p:spPr>
          <a:xfrm>
            <a:off x="681779" y="666750"/>
            <a:ext cx="8462221" cy="462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 Placeholder 5">
            <a:extLst>
              <a:ext uri="{FF2B5EF4-FFF2-40B4-BE49-F238E27FC236}">
                <a16:creationId xmlns:a16="http://schemas.microsoft.com/office/drawing/2014/main" id="{3F434EB9-5D6E-2D4B-A3A4-A19A095CAE13}"/>
              </a:ext>
            </a:extLst>
          </p:cNvPr>
          <p:cNvSpPr>
            <a:spLocks noGrp="1"/>
          </p:cNvSpPr>
          <p:nvPr>
            <p:ph type="body" sz="quarter" idx="19" hasCustomPrompt="1"/>
          </p:nvPr>
        </p:nvSpPr>
        <p:spPr>
          <a:xfrm>
            <a:off x="1219200" y="1081785"/>
            <a:ext cx="5867400" cy="1842532"/>
          </a:xfrm>
          <a:prstGeom prst="rect">
            <a:avLst/>
          </a:prstGeom>
        </p:spPr>
        <p:txBody>
          <a:bodyPr lIns="0" tIns="0" rIns="0" bIns="0"/>
          <a:lstStyle>
            <a:lvl1pPr>
              <a:lnSpc>
                <a:spcPts val="3700"/>
              </a:lnSpc>
              <a:defRPr sz="3600" b="1" spc="0" baseline="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stStyle>
          <a:p>
            <a:pPr lvl="0"/>
            <a:r>
              <a:rPr lang="en-US" dirty="0"/>
              <a:t>Place Your Presentation Name Here</a:t>
            </a:r>
          </a:p>
          <a:p>
            <a:pPr lvl="0"/>
            <a:endParaRPr lang="en-US" dirty="0"/>
          </a:p>
        </p:txBody>
      </p:sp>
      <p:sp>
        <p:nvSpPr>
          <p:cNvPr id="8" name="Text Placeholder 7">
            <a:extLst>
              <a:ext uri="{FF2B5EF4-FFF2-40B4-BE49-F238E27FC236}">
                <a16:creationId xmlns:a16="http://schemas.microsoft.com/office/drawing/2014/main" id="{D50409C6-894C-F641-AA99-CF8ABEC480DE}"/>
              </a:ext>
            </a:extLst>
          </p:cNvPr>
          <p:cNvSpPr>
            <a:spLocks noGrp="1"/>
          </p:cNvSpPr>
          <p:nvPr>
            <p:ph type="body" sz="quarter" idx="20" hasCustomPrompt="1"/>
          </p:nvPr>
        </p:nvSpPr>
        <p:spPr>
          <a:xfrm>
            <a:off x="1219199" y="3072367"/>
            <a:ext cx="7467601" cy="1251980"/>
          </a:xfrm>
          <a:prstGeom prst="rect">
            <a:avLst/>
          </a:prstGeom>
        </p:spPr>
        <p:txBody>
          <a:bodyPr lIns="0" tIns="0" rIns="0" bIns="0"/>
          <a:lstStyle>
            <a:lvl1pPr>
              <a:lnSpc>
                <a:spcPct val="100000"/>
              </a:lnSpc>
              <a:spcAft>
                <a:spcPts val="300"/>
              </a:spcAft>
              <a:defRPr sz="1600" b="1" i="0" spc="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1600"/>
              </a:lnSpc>
              <a:spcBef>
                <a:spcPts val="0"/>
              </a:spcBef>
              <a:tabLst/>
              <a:defRPr sz="1200" b="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Presenter’s Name Here</a:t>
            </a:r>
          </a:p>
          <a:p>
            <a:pPr lvl="1"/>
            <a:r>
              <a:rPr lang="en-US" dirty="0"/>
              <a:t>Presenter’s Title</a:t>
            </a:r>
          </a:p>
          <a:p>
            <a:pPr lvl="1"/>
            <a:r>
              <a:rPr lang="en-US" dirty="0"/>
              <a:t>Presenter’s Title</a:t>
            </a:r>
          </a:p>
          <a:p>
            <a:pPr lvl="1"/>
            <a:r>
              <a:rPr lang="en-US" dirty="0"/>
              <a:t>Presenter’s Title</a:t>
            </a:r>
          </a:p>
          <a:p>
            <a:pPr lvl="1"/>
            <a:r>
              <a:rPr lang="en-US" dirty="0"/>
              <a:t>Presenter’s Title</a:t>
            </a:r>
          </a:p>
          <a:p>
            <a:pPr lvl="1"/>
            <a:endParaRPr lang="en-US" dirty="0"/>
          </a:p>
        </p:txBody>
      </p:sp>
      <p:cxnSp>
        <p:nvCxnSpPr>
          <p:cNvPr id="26" name="Straight Connector 25">
            <a:extLst>
              <a:ext uri="{FF2B5EF4-FFF2-40B4-BE49-F238E27FC236}">
                <a16:creationId xmlns:a16="http://schemas.microsoft.com/office/drawing/2014/main" id="{D2445892-9083-7A4E-B23C-D211A4ADE31E}"/>
              </a:ext>
            </a:extLst>
          </p:cNvPr>
          <p:cNvCxnSpPr>
            <a:cxnSpLocks/>
          </p:cNvCxnSpPr>
          <p:nvPr userDrawn="1"/>
        </p:nvCxnSpPr>
        <p:spPr>
          <a:xfrm>
            <a:off x="1219202" y="2914650"/>
            <a:ext cx="6096001" cy="0"/>
          </a:xfrm>
          <a:prstGeom prst="line">
            <a:avLst/>
          </a:prstGeom>
          <a:ln w="38100">
            <a:solidFill>
              <a:srgbClr val="A71E2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BB5F9AF-6A84-2D4B-95C6-8ED3F1AD0150}"/>
              </a:ext>
            </a:extLst>
          </p:cNvPr>
          <p:cNvPicPr>
            <a:picLocks/>
          </p:cNvPicPr>
          <p:nvPr userDrawn="1"/>
        </p:nvPicPr>
        <p:blipFill>
          <a:blip r:embed="rId2"/>
          <a:srcRect/>
          <a:stretch/>
        </p:blipFill>
        <p:spPr>
          <a:xfrm>
            <a:off x="-973" y="-762"/>
            <a:ext cx="667512" cy="667512"/>
          </a:xfrm>
          <a:prstGeom prst="rect">
            <a:avLst/>
          </a:prstGeom>
        </p:spPr>
      </p:pic>
      <p:sp>
        <p:nvSpPr>
          <p:cNvPr id="11" name="Rectangle 10">
            <a:extLst>
              <a:ext uri="{FF2B5EF4-FFF2-40B4-BE49-F238E27FC236}">
                <a16:creationId xmlns:a16="http://schemas.microsoft.com/office/drawing/2014/main" id="{D2085F2A-8F87-DB4C-83FE-EC11CC22AE31}"/>
              </a:ext>
            </a:extLst>
          </p:cNvPr>
          <p:cNvSpPr/>
          <p:nvPr userDrawn="1"/>
        </p:nvSpPr>
        <p:spPr>
          <a:xfrm>
            <a:off x="0" y="5026914"/>
            <a:ext cx="9144000" cy="116586"/>
          </a:xfrm>
          <a:prstGeom prst="rect">
            <a:avLst/>
          </a:prstGeom>
          <a:solidFill>
            <a:srgbClr val="A7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2" name="Picture 21">
            <a:extLst>
              <a:ext uri="{FF2B5EF4-FFF2-40B4-BE49-F238E27FC236}">
                <a16:creationId xmlns:a16="http://schemas.microsoft.com/office/drawing/2014/main" id="{56C6193B-1D2C-B248-B58A-CA1229DAB9EE}"/>
              </a:ext>
            </a:extLst>
          </p:cNvPr>
          <p:cNvPicPr>
            <a:picLocks noChangeAspect="1"/>
          </p:cNvPicPr>
          <p:nvPr userDrawn="1"/>
        </p:nvPicPr>
        <p:blipFill>
          <a:blip r:embed="rId3"/>
          <a:srcRect/>
          <a:stretch/>
        </p:blipFill>
        <p:spPr>
          <a:xfrm>
            <a:off x="1219199" y="4400550"/>
            <a:ext cx="2581275" cy="457200"/>
          </a:xfrm>
          <a:prstGeom prst="rect">
            <a:avLst/>
          </a:prstGeom>
        </p:spPr>
      </p:pic>
    </p:spTree>
    <p:extLst>
      <p:ext uri="{BB962C8B-B14F-4D97-AF65-F5344CB8AC3E}">
        <p14:creationId xmlns:p14="http://schemas.microsoft.com/office/powerpoint/2010/main" val="3291039828"/>
      </p:ext>
    </p:extLst>
  </p:cSld>
  <p:clrMapOvr>
    <a:masterClrMapping/>
  </p:clrMapOvr>
  <p:extLst>
    <p:ext uri="{DCECCB84-F9BA-43D5-87BE-67443E8EF086}">
      <p15:sldGuideLst xmlns:p15="http://schemas.microsoft.com/office/powerpoint/2012/main">
        <p15:guide id="1" pos="76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Message and Image">
    <p:spTree>
      <p:nvGrpSpPr>
        <p:cNvPr id="1" name=""/>
        <p:cNvGrpSpPr/>
        <p:nvPr/>
      </p:nvGrpSpPr>
      <p:grpSpPr>
        <a:xfrm>
          <a:off x="0" y="0"/>
          <a:ext cx="0" cy="0"/>
          <a:chOff x="0" y="0"/>
          <a:chExt cx="0" cy="0"/>
        </a:xfrm>
      </p:grpSpPr>
      <p:sp>
        <p:nvSpPr>
          <p:cNvPr id="16" name="Slide Number Placeholder 5"/>
          <p:cNvSpPr txBox="1">
            <a:spLocks/>
          </p:cNvSpPr>
          <p:nvPr userDrawn="1"/>
        </p:nvSpPr>
        <p:spPr>
          <a:xfrm>
            <a:off x="6532284" y="4818882"/>
            <a:ext cx="2057400" cy="273844"/>
          </a:xfrm>
          <a:prstGeom prst="rect">
            <a:avLst/>
          </a:prstGeom>
        </p:spPr>
        <p:txBody>
          <a:bodyPr/>
          <a:lstStyle>
            <a:defPPr>
              <a:defRPr lang="en-US"/>
            </a:defPPr>
            <a:lvl1pPr marL="0" algn="r" defTabSz="914400" rtl="0" eaLnBrk="1" latinLnBrk="0" hangingPunct="1">
              <a:defRPr sz="1000" b="1" i="0" kern="1200">
                <a:solidFill>
                  <a:srgbClr val="828383"/>
                </a:solidFill>
                <a:latin typeface="Museo Slab 900" charset="0"/>
                <a:ea typeface="Museo Slab 900" charset="0"/>
                <a:cs typeface="Museo Slab 90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z="750" smtClean="0">
                <a:solidFill>
                  <a:schemeClr val="bg1"/>
                </a:solidFill>
              </a:rPr>
              <a:pPr/>
              <a:t>‹#›</a:t>
            </a:fld>
            <a:endParaRPr lang="en-US" sz="750" dirty="0">
              <a:solidFill>
                <a:schemeClr val="bg1"/>
              </a:solidFill>
            </a:endParaRPr>
          </a:p>
        </p:txBody>
      </p:sp>
      <p:sp>
        <p:nvSpPr>
          <p:cNvPr id="6" name="Picture Placeholder 5">
            <a:extLst>
              <a:ext uri="{FF2B5EF4-FFF2-40B4-BE49-F238E27FC236}">
                <a16:creationId xmlns:a16="http://schemas.microsoft.com/office/drawing/2014/main" id="{F575EF42-48E3-E042-9F86-2CC464CCBE51}"/>
              </a:ext>
            </a:extLst>
          </p:cNvPr>
          <p:cNvSpPr>
            <a:spLocks noGrp="1"/>
          </p:cNvSpPr>
          <p:nvPr>
            <p:ph type="pic" sz="quarter" idx="22" hasCustomPrompt="1"/>
          </p:nvPr>
        </p:nvSpPr>
        <p:spPr>
          <a:xfrm>
            <a:off x="2263770" y="2190750"/>
            <a:ext cx="5334000" cy="220980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Place image here</a:t>
            </a:r>
          </a:p>
        </p:txBody>
      </p:sp>
      <p:sp>
        <p:nvSpPr>
          <p:cNvPr id="7" name="Slide Number Placeholder 5">
            <a:extLst>
              <a:ext uri="{FF2B5EF4-FFF2-40B4-BE49-F238E27FC236}">
                <a16:creationId xmlns:a16="http://schemas.microsoft.com/office/drawing/2014/main" id="{B102C621-0825-7147-9415-ABBF3B02F135}"/>
              </a:ext>
            </a:extLst>
          </p:cNvPr>
          <p:cNvSpPr>
            <a:spLocks noGrp="1"/>
          </p:cNvSpPr>
          <p:nvPr>
            <p:ph type="sldNum" sz="quarter" idx="12"/>
          </p:nvPr>
        </p:nvSpPr>
        <p:spPr>
          <a:xfrm>
            <a:off x="8763000" y="4683570"/>
            <a:ext cx="228600" cy="273844"/>
          </a:xfrm>
          <a:prstGeom prst="rect">
            <a:avLst/>
          </a:prstGeom>
        </p:spPr>
        <p:txBody>
          <a:bodyPr anchor="ctr"/>
          <a:lstStyle>
            <a:lvl1pPr algn="r">
              <a:defRPr sz="10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8" name="Footer Placeholder 4">
            <a:extLst>
              <a:ext uri="{FF2B5EF4-FFF2-40B4-BE49-F238E27FC236}">
                <a16:creationId xmlns:a16="http://schemas.microsoft.com/office/drawing/2014/main" id="{83CD64D0-D4F8-124C-A6EF-DCF53AD4A87B}"/>
              </a:ext>
            </a:extLst>
          </p:cNvPr>
          <p:cNvSpPr>
            <a:spLocks noGrp="1"/>
          </p:cNvSpPr>
          <p:nvPr>
            <p:ph type="ftr" sz="quarter" idx="23"/>
          </p:nvPr>
        </p:nvSpPr>
        <p:spPr>
          <a:xfrm>
            <a:off x="3200400" y="4629150"/>
            <a:ext cx="5486400" cy="328264"/>
          </a:xfrm>
        </p:spPr>
        <p:txBody>
          <a:bodyPr/>
          <a:lstStyle/>
          <a:p>
            <a:r>
              <a:rPr lang="en-US" dirty="0"/>
              <a:t>Please refer to ThePulse for the most current information.</a:t>
            </a:r>
          </a:p>
        </p:txBody>
      </p:sp>
      <p:sp>
        <p:nvSpPr>
          <p:cNvPr id="10" name="Text Placeholder 9">
            <a:extLst>
              <a:ext uri="{FF2B5EF4-FFF2-40B4-BE49-F238E27FC236}">
                <a16:creationId xmlns:a16="http://schemas.microsoft.com/office/drawing/2014/main" id="{B9AAE706-4A8D-4D46-ACD2-05AA2870F90B}"/>
              </a:ext>
            </a:extLst>
          </p:cNvPr>
          <p:cNvSpPr>
            <a:spLocks noGrp="1"/>
          </p:cNvSpPr>
          <p:nvPr>
            <p:ph type="body" sz="quarter" idx="24" hasCustomPrompt="1"/>
          </p:nvPr>
        </p:nvSpPr>
        <p:spPr>
          <a:xfrm>
            <a:off x="921026" y="611072"/>
            <a:ext cx="8070574" cy="436678"/>
          </a:xfrm>
          <a:prstGeom prst="rect">
            <a:avLst/>
          </a:prstGeom>
        </p:spPr>
        <p:txBody>
          <a:bodyPr lIns="0" tIns="0" rIns="0" bIns="0"/>
          <a:lstStyle>
            <a:lvl1pPr marL="12700" indent="-12700" algn="ctr">
              <a:buFontTx/>
              <a:buNone/>
              <a:tabLst/>
              <a:defRPr sz="18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2700" indent="-12700" algn="ctr">
              <a:buFontTx/>
              <a:buNone/>
              <a:tabLst/>
              <a:defRPr b="1" i="0">
                <a:solidFill>
                  <a:srgbClr val="A71E23"/>
                </a:solidFill>
                <a:latin typeface="Effra" panose="020B0603020203020204" pitchFamily="34" charset="0"/>
              </a:defRPr>
            </a:lvl2pPr>
            <a:lvl3pPr marL="12700" indent="-12700" algn="ctr">
              <a:buFontTx/>
              <a:buNone/>
              <a:tabLst/>
              <a:defRPr sz="3200" b="1" i="0">
                <a:solidFill>
                  <a:schemeClr val="tx1"/>
                </a:solidFill>
                <a:latin typeface="Effra Medium" panose="020B0603020203020204" pitchFamily="34" charset="0"/>
              </a:defRPr>
            </a:lvl3pPr>
            <a:lvl4pPr marL="12700" indent="-12700" algn="ctr">
              <a:buFontTx/>
              <a:buNone/>
              <a:tabLst/>
              <a:defRPr sz="3200" b="0" i="0">
                <a:solidFill>
                  <a:schemeClr val="tx1"/>
                </a:solidFill>
                <a:latin typeface="Effra" panose="020B0603020203020204" pitchFamily="34" charset="0"/>
              </a:defRPr>
            </a:lvl4pPr>
            <a:lvl5pPr marL="12700" indent="-12700" algn="ctr">
              <a:buFontTx/>
              <a:buNone/>
              <a:tabLst/>
              <a:defRPr sz="3200" b="0" i="0">
                <a:solidFill>
                  <a:schemeClr val="tx1"/>
                </a:solidFill>
                <a:latin typeface="Effra" panose="020B0603020203020204" pitchFamily="34" charset="0"/>
              </a:defRPr>
            </a:lvl5pPr>
          </a:lstStyle>
          <a:p>
            <a:pPr lvl="0"/>
            <a:r>
              <a:rPr lang="en-US" dirty="0"/>
              <a:t>TYPE IN ALL CAPS: INFORMATION AND APPOINTMENTS</a:t>
            </a:r>
          </a:p>
        </p:txBody>
      </p:sp>
      <p:sp>
        <p:nvSpPr>
          <p:cNvPr id="12" name="Text Placeholder 11">
            <a:extLst>
              <a:ext uri="{FF2B5EF4-FFF2-40B4-BE49-F238E27FC236}">
                <a16:creationId xmlns:a16="http://schemas.microsoft.com/office/drawing/2014/main" id="{38CD0C52-9548-4A45-ACD4-8D2DE42FAC5A}"/>
              </a:ext>
            </a:extLst>
          </p:cNvPr>
          <p:cNvSpPr>
            <a:spLocks noGrp="1"/>
          </p:cNvSpPr>
          <p:nvPr>
            <p:ph type="body" sz="quarter" idx="25" hasCustomPrompt="1"/>
          </p:nvPr>
        </p:nvSpPr>
        <p:spPr>
          <a:xfrm>
            <a:off x="921026" y="929594"/>
            <a:ext cx="8077200" cy="500792"/>
          </a:xfrm>
          <a:prstGeom prst="rect">
            <a:avLst/>
          </a:prstGeom>
        </p:spPr>
        <p:txBody>
          <a:bodyPr lIns="0" tIns="0" rIns="0" bIns="0"/>
          <a:lstStyle>
            <a:lvl1pPr algn="ctr">
              <a:defRPr sz="28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Phone number: (631) 444-0000</a:t>
            </a:r>
          </a:p>
          <a:p>
            <a:pPr lvl="1"/>
            <a:r>
              <a:rPr lang="en-US" dirty="0"/>
              <a:t>Second level</a:t>
            </a:r>
          </a:p>
        </p:txBody>
      </p:sp>
      <p:sp>
        <p:nvSpPr>
          <p:cNvPr id="14" name="Text Placeholder 11">
            <a:extLst>
              <a:ext uri="{FF2B5EF4-FFF2-40B4-BE49-F238E27FC236}">
                <a16:creationId xmlns:a16="http://schemas.microsoft.com/office/drawing/2014/main" id="{1B56269B-0DAF-F44A-9D60-CCD01177D2A2}"/>
              </a:ext>
            </a:extLst>
          </p:cNvPr>
          <p:cNvSpPr>
            <a:spLocks noGrp="1"/>
          </p:cNvSpPr>
          <p:nvPr>
            <p:ph type="body" sz="quarter" idx="26" hasCustomPrompt="1"/>
          </p:nvPr>
        </p:nvSpPr>
        <p:spPr>
          <a:xfrm>
            <a:off x="921026" y="1531342"/>
            <a:ext cx="8077200" cy="762000"/>
          </a:xfrm>
          <a:prstGeom prst="rect">
            <a:avLst/>
          </a:prstGeom>
        </p:spPr>
        <p:txBody>
          <a:bodyPr lIns="0" tIns="0" rIns="0" bIns="0"/>
          <a:lstStyle>
            <a:lvl1pPr algn="ctr">
              <a:defRPr sz="24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defRPr sz="2400" b="0">
                <a:solidFill>
                  <a:schemeClr val="tx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Type in </a:t>
            </a:r>
            <a:r>
              <a:rPr lang="en-US" dirty="0" err="1"/>
              <a:t>url</a:t>
            </a:r>
            <a:r>
              <a:rPr lang="en-US" dirty="0"/>
              <a:t>: </a:t>
            </a:r>
            <a:r>
              <a:rPr lang="en-US" dirty="0" err="1"/>
              <a:t>stonybrookmedicine.edu</a:t>
            </a:r>
            <a:endParaRPr lang="en-US" dirty="0"/>
          </a:p>
          <a:p>
            <a:pPr lvl="1"/>
            <a:r>
              <a:rPr lang="en-US" dirty="0"/>
              <a:t>Second level</a:t>
            </a:r>
          </a:p>
        </p:txBody>
      </p:sp>
    </p:spTree>
    <p:extLst>
      <p:ext uri="{BB962C8B-B14F-4D97-AF65-F5344CB8AC3E}">
        <p14:creationId xmlns:p14="http://schemas.microsoft.com/office/powerpoint/2010/main" val="3796781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900" dirty="0"/>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29150"/>
            <a:ext cx="5486400" cy="328264"/>
          </a:xfrm>
        </p:spPr>
        <p:txBody>
          <a:bodyPr/>
          <a:lstStyle/>
          <a:p>
            <a:r>
              <a:rPr lang="en-US" dirty="0"/>
              <a:t>Please refer to ThePulse for the most current information.</a:t>
            </a:r>
          </a:p>
        </p:txBody>
      </p:sp>
      <p:sp>
        <p:nvSpPr>
          <p:cNvPr id="12" name="Title 11">
            <a:extLst>
              <a:ext uri="{FF2B5EF4-FFF2-40B4-BE49-F238E27FC236}">
                <a16:creationId xmlns:a16="http://schemas.microsoft.com/office/drawing/2014/main" id="{7AD797FC-7CAF-1841-89ED-F7FD6C484E7A}"/>
              </a:ext>
            </a:extLst>
          </p:cNvPr>
          <p:cNvSpPr>
            <a:spLocks noGrp="1"/>
          </p:cNvSpPr>
          <p:nvPr>
            <p:ph type="title" hasCustomPrompt="1"/>
          </p:nvPr>
        </p:nvSpPr>
        <p:spPr>
          <a:xfrm>
            <a:off x="914400" y="1123950"/>
            <a:ext cx="8077200" cy="590550"/>
          </a:xfrm>
        </p:spPr>
        <p:txBody>
          <a:bodyPr/>
          <a:lstStyle>
            <a:lvl1pPr algn="ctr">
              <a:defRPr>
                <a:latin typeface="Verdana" panose="020B0604030504040204" pitchFamily="34" charset="0"/>
                <a:ea typeface="Verdana" panose="020B0604030504040204" pitchFamily="34" charset="0"/>
                <a:cs typeface="Verdana" panose="020B0604030504040204" pitchFamily="34" charset="0"/>
              </a:defRPr>
            </a:lvl1pPr>
          </a:lstStyle>
          <a:p>
            <a:r>
              <a:rPr lang="en-US" dirty="0"/>
              <a:t>Thank you. Questions?</a:t>
            </a:r>
          </a:p>
        </p:txBody>
      </p:sp>
      <p:sp>
        <p:nvSpPr>
          <p:cNvPr id="3" name="Picture Placeholder 2">
            <a:extLst>
              <a:ext uri="{FF2B5EF4-FFF2-40B4-BE49-F238E27FC236}">
                <a16:creationId xmlns:a16="http://schemas.microsoft.com/office/drawing/2014/main" id="{614E1647-A446-144B-AC92-E9FCF61A15CE}"/>
              </a:ext>
            </a:extLst>
          </p:cNvPr>
          <p:cNvSpPr>
            <a:spLocks noGrp="1"/>
          </p:cNvSpPr>
          <p:nvPr>
            <p:ph type="pic" sz="quarter" idx="24" hasCustomPrompt="1"/>
          </p:nvPr>
        </p:nvSpPr>
        <p:spPr>
          <a:xfrm>
            <a:off x="2438400" y="1887316"/>
            <a:ext cx="5029200" cy="2569018"/>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Place image here</a:t>
            </a:r>
          </a:p>
        </p:txBody>
      </p:sp>
    </p:spTree>
    <p:extLst>
      <p:ext uri="{BB962C8B-B14F-4D97-AF65-F5344CB8AC3E}">
        <p14:creationId xmlns:p14="http://schemas.microsoft.com/office/powerpoint/2010/main" val="549881381"/>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BM Title Slide-2 Presenter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779F77-AF39-314B-9F82-F4745A0E4A55}"/>
              </a:ext>
            </a:extLst>
          </p:cNvPr>
          <p:cNvSpPr/>
          <p:nvPr userDrawn="1"/>
        </p:nvSpPr>
        <p:spPr>
          <a:xfrm>
            <a:off x="681779" y="666750"/>
            <a:ext cx="8462221" cy="462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 Placeholder 5">
            <a:extLst>
              <a:ext uri="{FF2B5EF4-FFF2-40B4-BE49-F238E27FC236}">
                <a16:creationId xmlns:a16="http://schemas.microsoft.com/office/drawing/2014/main" id="{3F434EB9-5D6E-2D4B-A3A4-A19A095CAE13}"/>
              </a:ext>
            </a:extLst>
          </p:cNvPr>
          <p:cNvSpPr>
            <a:spLocks noGrp="1"/>
          </p:cNvSpPr>
          <p:nvPr>
            <p:ph type="body" sz="quarter" idx="19" hasCustomPrompt="1"/>
          </p:nvPr>
        </p:nvSpPr>
        <p:spPr>
          <a:xfrm>
            <a:off x="1219200" y="1081785"/>
            <a:ext cx="6096004" cy="1842532"/>
          </a:xfrm>
          <a:prstGeom prst="rect">
            <a:avLst/>
          </a:prstGeom>
        </p:spPr>
        <p:txBody>
          <a:bodyPr lIns="0" tIns="0" rIns="0" bIns="0"/>
          <a:lstStyle>
            <a:lvl1pPr>
              <a:lnSpc>
                <a:spcPts val="3700"/>
              </a:lnSpc>
              <a:defRPr sz="3600" b="1" spc="0" baseline="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stStyle>
          <a:p>
            <a:pPr lvl="0"/>
            <a:r>
              <a:rPr lang="en-US" dirty="0"/>
              <a:t>Place Your Presentation Name Here</a:t>
            </a:r>
          </a:p>
          <a:p>
            <a:pPr lvl="0"/>
            <a:endParaRPr lang="en-US" dirty="0"/>
          </a:p>
        </p:txBody>
      </p:sp>
      <p:sp>
        <p:nvSpPr>
          <p:cNvPr id="8" name="Text Placeholder 7">
            <a:extLst>
              <a:ext uri="{FF2B5EF4-FFF2-40B4-BE49-F238E27FC236}">
                <a16:creationId xmlns:a16="http://schemas.microsoft.com/office/drawing/2014/main" id="{D50409C6-894C-F641-AA99-CF8ABEC480DE}"/>
              </a:ext>
            </a:extLst>
          </p:cNvPr>
          <p:cNvSpPr>
            <a:spLocks noGrp="1"/>
          </p:cNvSpPr>
          <p:nvPr>
            <p:ph type="body" sz="quarter" idx="20" hasCustomPrompt="1"/>
          </p:nvPr>
        </p:nvSpPr>
        <p:spPr>
          <a:xfrm>
            <a:off x="1219199" y="3072368"/>
            <a:ext cx="3853157" cy="1099582"/>
          </a:xfrm>
          <a:prstGeom prst="rect">
            <a:avLst/>
          </a:prstGeom>
        </p:spPr>
        <p:txBody>
          <a:bodyPr lIns="0" tIns="0" rIns="0" bIns="0"/>
          <a:lstStyle>
            <a:lvl1pPr>
              <a:lnSpc>
                <a:spcPct val="100000"/>
              </a:lnSpc>
              <a:spcAft>
                <a:spcPts val="300"/>
              </a:spcAft>
              <a:defRPr sz="1600" b="1" i="0" spc="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1600"/>
              </a:lnSpc>
              <a:spcBef>
                <a:spcPts val="0"/>
              </a:spcBef>
              <a:tabLst/>
              <a:defRPr sz="1200" b="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Presenter’s Name Here</a:t>
            </a:r>
          </a:p>
          <a:p>
            <a:pPr lvl="1"/>
            <a:r>
              <a:rPr lang="en-US" dirty="0"/>
              <a:t>Presenter’s Title</a:t>
            </a:r>
          </a:p>
          <a:p>
            <a:pPr lvl="1"/>
            <a:r>
              <a:rPr lang="en-US" dirty="0"/>
              <a:t>4 lines maximum</a:t>
            </a:r>
          </a:p>
          <a:p>
            <a:pPr lvl="1"/>
            <a:endParaRPr lang="en-US" dirty="0"/>
          </a:p>
        </p:txBody>
      </p:sp>
      <p:cxnSp>
        <p:nvCxnSpPr>
          <p:cNvPr id="26" name="Straight Connector 25">
            <a:extLst>
              <a:ext uri="{FF2B5EF4-FFF2-40B4-BE49-F238E27FC236}">
                <a16:creationId xmlns:a16="http://schemas.microsoft.com/office/drawing/2014/main" id="{D2445892-9083-7A4E-B23C-D211A4ADE31E}"/>
              </a:ext>
            </a:extLst>
          </p:cNvPr>
          <p:cNvCxnSpPr>
            <a:cxnSpLocks/>
          </p:cNvCxnSpPr>
          <p:nvPr userDrawn="1"/>
        </p:nvCxnSpPr>
        <p:spPr>
          <a:xfrm>
            <a:off x="1219202" y="2914650"/>
            <a:ext cx="6096001" cy="0"/>
          </a:xfrm>
          <a:prstGeom prst="line">
            <a:avLst/>
          </a:prstGeom>
          <a:ln w="38100">
            <a:solidFill>
              <a:srgbClr val="A71E2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BB5F9AF-6A84-2D4B-95C6-8ED3F1AD0150}"/>
              </a:ext>
            </a:extLst>
          </p:cNvPr>
          <p:cNvPicPr>
            <a:picLocks/>
          </p:cNvPicPr>
          <p:nvPr userDrawn="1"/>
        </p:nvPicPr>
        <p:blipFill>
          <a:blip r:embed="rId2"/>
          <a:srcRect/>
          <a:stretch/>
        </p:blipFill>
        <p:spPr>
          <a:xfrm>
            <a:off x="-973" y="-762"/>
            <a:ext cx="667512" cy="667512"/>
          </a:xfrm>
          <a:prstGeom prst="rect">
            <a:avLst/>
          </a:prstGeom>
        </p:spPr>
      </p:pic>
      <p:sp>
        <p:nvSpPr>
          <p:cNvPr id="11" name="Rectangle 10">
            <a:extLst>
              <a:ext uri="{FF2B5EF4-FFF2-40B4-BE49-F238E27FC236}">
                <a16:creationId xmlns:a16="http://schemas.microsoft.com/office/drawing/2014/main" id="{D2085F2A-8F87-DB4C-83FE-EC11CC22AE31}"/>
              </a:ext>
            </a:extLst>
          </p:cNvPr>
          <p:cNvSpPr/>
          <p:nvPr userDrawn="1"/>
        </p:nvSpPr>
        <p:spPr>
          <a:xfrm>
            <a:off x="0" y="5026914"/>
            <a:ext cx="9144000" cy="116586"/>
          </a:xfrm>
          <a:prstGeom prst="rect">
            <a:avLst/>
          </a:prstGeom>
          <a:solidFill>
            <a:srgbClr val="A7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2" name="Picture 21">
            <a:extLst>
              <a:ext uri="{FF2B5EF4-FFF2-40B4-BE49-F238E27FC236}">
                <a16:creationId xmlns:a16="http://schemas.microsoft.com/office/drawing/2014/main" id="{56C6193B-1D2C-B248-B58A-CA1229DAB9EE}"/>
              </a:ext>
            </a:extLst>
          </p:cNvPr>
          <p:cNvPicPr>
            <a:picLocks noChangeAspect="1"/>
          </p:cNvPicPr>
          <p:nvPr userDrawn="1"/>
        </p:nvPicPr>
        <p:blipFill>
          <a:blip r:embed="rId3"/>
          <a:srcRect/>
          <a:stretch/>
        </p:blipFill>
        <p:spPr>
          <a:xfrm>
            <a:off x="1219200" y="4400550"/>
            <a:ext cx="2581275" cy="457200"/>
          </a:xfrm>
          <a:prstGeom prst="rect">
            <a:avLst/>
          </a:prstGeom>
        </p:spPr>
      </p:pic>
      <p:sp>
        <p:nvSpPr>
          <p:cNvPr id="13" name="Text Placeholder 7">
            <a:extLst>
              <a:ext uri="{FF2B5EF4-FFF2-40B4-BE49-F238E27FC236}">
                <a16:creationId xmlns:a16="http://schemas.microsoft.com/office/drawing/2014/main" id="{30A46A5F-DB71-0140-B1FA-A9800D8A01F6}"/>
              </a:ext>
            </a:extLst>
          </p:cNvPr>
          <p:cNvSpPr>
            <a:spLocks noGrp="1"/>
          </p:cNvSpPr>
          <p:nvPr>
            <p:ph type="body" sz="quarter" idx="21" hasCustomPrompt="1"/>
          </p:nvPr>
        </p:nvSpPr>
        <p:spPr>
          <a:xfrm>
            <a:off x="5224757" y="3072368"/>
            <a:ext cx="3766843" cy="1099582"/>
          </a:xfrm>
          <a:prstGeom prst="rect">
            <a:avLst/>
          </a:prstGeom>
        </p:spPr>
        <p:txBody>
          <a:bodyPr lIns="0" tIns="0" rIns="0" bIns="0"/>
          <a:lstStyle>
            <a:lvl1pPr>
              <a:lnSpc>
                <a:spcPct val="100000"/>
              </a:lnSpc>
              <a:spcAft>
                <a:spcPts val="300"/>
              </a:spcAft>
              <a:defRPr sz="1600" b="1" i="0" spc="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1600"/>
              </a:lnSpc>
              <a:spcBef>
                <a:spcPts val="0"/>
              </a:spcBef>
              <a:tabLst/>
              <a:defRPr sz="1200" b="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Presenter’s Name Here</a:t>
            </a:r>
          </a:p>
          <a:p>
            <a:pPr lvl="1"/>
            <a:r>
              <a:rPr lang="en-US" dirty="0"/>
              <a:t>Presenter’s Title</a:t>
            </a:r>
          </a:p>
          <a:p>
            <a:pPr lvl="1"/>
            <a:r>
              <a:rPr lang="en-US" dirty="0"/>
              <a:t>4 lines maximum</a:t>
            </a:r>
          </a:p>
          <a:p>
            <a:pPr lvl="1"/>
            <a:endParaRPr lang="en-US" dirty="0"/>
          </a:p>
        </p:txBody>
      </p:sp>
    </p:spTree>
    <p:extLst>
      <p:ext uri="{BB962C8B-B14F-4D97-AF65-F5344CB8AC3E}">
        <p14:creationId xmlns:p14="http://schemas.microsoft.com/office/powerpoint/2010/main" val="718601453"/>
      </p:ext>
    </p:extLst>
  </p:cSld>
  <p:clrMapOvr>
    <a:masterClrMapping/>
  </p:clrMapOvr>
  <p:extLst>
    <p:ext uri="{DCECCB84-F9BA-43D5-87BE-67443E8EF086}">
      <p15:sldGuideLst xmlns:p15="http://schemas.microsoft.com/office/powerpoint/2012/main">
        <p15:guide id="1" pos="7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ategory Slide - ALL CAP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CD39E2-285B-8D41-A2F0-E85E70BC7DAF}"/>
              </a:ext>
            </a:extLst>
          </p:cNvPr>
          <p:cNvSpPr/>
          <p:nvPr userDrawn="1"/>
        </p:nvSpPr>
        <p:spPr>
          <a:xfrm>
            <a:off x="0" y="0"/>
            <a:ext cx="9144000" cy="5143500"/>
          </a:xfrm>
          <a:prstGeom prst="rect">
            <a:avLst/>
          </a:prstGeom>
          <a:solidFill>
            <a:srgbClr val="A71E23"/>
          </a:solidFill>
          <a:ln>
            <a:solidFill>
              <a:srgbClr val="A71E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 Placeholder 5">
            <a:extLst>
              <a:ext uri="{FF2B5EF4-FFF2-40B4-BE49-F238E27FC236}">
                <a16:creationId xmlns:a16="http://schemas.microsoft.com/office/drawing/2014/main" id="{3F434EB9-5D6E-2D4B-A3A4-A19A095CAE13}"/>
              </a:ext>
            </a:extLst>
          </p:cNvPr>
          <p:cNvSpPr>
            <a:spLocks noGrp="1"/>
          </p:cNvSpPr>
          <p:nvPr>
            <p:ph type="body" sz="quarter" idx="19" hasCustomPrompt="1"/>
          </p:nvPr>
        </p:nvSpPr>
        <p:spPr>
          <a:xfrm>
            <a:off x="1219200" y="1135380"/>
            <a:ext cx="5562600" cy="3722370"/>
          </a:xfrm>
          <a:prstGeom prst="rect">
            <a:avLst/>
          </a:prstGeom>
          <a:ln>
            <a:noFill/>
          </a:ln>
        </p:spPr>
        <p:txBody>
          <a:bodyPr lIns="0" tIns="0" rIns="0" bIns="0"/>
          <a:lstStyle>
            <a:lvl1pPr>
              <a:lnSpc>
                <a:spcPts val="4000"/>
              </a:lnSpc>
              <a:defRPr sz="4000" b="1"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stStyle>
          <a:p>
            <a:pPr lvl="0"/>
            <a:r>
              <a:rPr lang="en-US" dirty="0"/>
              <a:t>THIS IS A TOPIC / </a:t>
            </a:r>
            <a:br>
              <a:rPr lang="en-US" dirty="0"/>
            </a:br>
            <a:r>
              <a:rPr lang="en-US" dirty="0"/>
              <a:t>CATEGORY SLIDE. TYPE IN ALL CAPS, VERDANA BOLD, 40 POINT SIZE.</a:t>
            </a:r>
          </a:p>
        </p:txBody>
      </p:sp>
    </p:spTree>
    <p:extLst>
      <p:ext uri="{BB962C8B-B14F-4D97-AF65-F5344CB8AC3E}">
        <p14:creationId xmlns:p14="http://schemas.microsoft.com/office/powerpoint/2010/main" val="594964690"/>
      </p:ext>
    </p:extLst>
  </p:cSld>
  <p:clrMapOvr>
    <a:masterClrMapping/>
  </p:clrMapOvr>
  <p:extLst>
    <p:ext uri="{DCECCB84-F9BA-43D5-87BE-67443E8EF086}">
      <p15:sldGuideLst xmlns:p15="http://schemas.microsoft.com/office/powerpoint/2012/main">
        <p15:guide id="1" pos="7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ssag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69511F-C066-8140-8352-80E189325B30}"/>
              </a:ext>
            </a:extLst>
          </p:cNvPr>
          <p:cNvSpPr/>
          <p:nvPr userDrawn="1"/>
        </p:nvSpPr>
        <p:spPr>
          <a:xfrm>
            <a:off x="914400" y="1428300"/>
            <a:ext cx="7769772" cy="2438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10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Please refer to ThePulse for the most current information.</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06715" y="333508"/>
            <a:ext cx="7769773"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400" y="2266950"/>
            <a:ext cx="7772400" cy="1676400"/>
          </a:xfrm>
          <a:prstGeom prst="rect">
            <a:avLst/>
          </a:prstGeom>
        </p:spPr>
        <p:txBody>
          <a:bodyPr lIns="0" tIns="0" rIns="0" bIns="0"/>
          <a:lstStyle>
            <a:lvl1pPr algn="ctr">
              <a:lnSpc>
                <a:spcPct val="90000"/>
              </a:lnSpc>
              <a:spcBef>
                <a:spcPts val="900"/>
              </a:spcBef>
              <a:spcAft>
                <a:spcPts val="900"/>
              </a:spcAft>
              <a:defRPr sz="16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900"/>
              </a:spcBef>
              <a:tabLst/>
              <a:defRPr sz="1800" b="0" i="0">
                <a:solidFill>
                  <a:schemeClr val="tx1"/>
                </a:solidFill>
                <a:latin typeface="Effra Light" panose="020B040302020302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dirty="0"/>
              <a:t>Center red text here. Use ”Shift return” within paragraph, “return” to make paragraph two.</a:t>
            </a:r>
          </a:p>
        </p:txBody>
      </p:sp>
      <p:sp>
        <p:nvSpPr>
          <p:cNvPr id="16" name="Content Placeholder 11">
            <a:extLst>
              <a:ext uri="{FF2B5EF4-FFF2-40B4-BE49-F238E27FC236}">
                <a16:creationId xmlns:a16="http://schemas.microsoft.com/office/drawing/2014/main" id="{4484A675-B9D3-A942-944A-A66AEAA9A273}"/>
              </a:ext>
            </a:extLst>
          </p:cNvPr>
          <p:cNvSpPr>
            <a:spLocks noGrp="1"/>
          </p:cNvSpPr>
          <p:nvPr>
            <p:ph sz="quarter" idx="33" hasCustomPrompt="1"/>
          </p:nvPr>
        </p:nvSpPr>
        <p:spPr>
          <a:xfrm>
            <a:off x="9377400" y="1428300"/>
            <a:ext cx="2359025" cy="11944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9706A5BD-A9A7-2340-B208-717796CE2EC2}"/>
              </a:ext>
            </a:extLst>
          </p:cNvPr>
          <p:cNvSpPr>
            <a:spLocks noGrp="1"/>
          </p:cNvSpPr>
          <p:nvPr>
            <p:ph sz="quarter" idx="34" hasCustomPrompt="1"/>
          </p:nvPr>
        </p:nvSpPr>
        <p:spPr>
          <a:xfrm>
            <a:off x="9377400" y="2685600"/>
            <a:ext cx="2359025"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Tree>
    <p:extLst>
      <p:ext uri="{BB962C8B-B14F-4D97-AF65-F5344CB8AC3E}">
        <p14:creationId xmlns:p14="http://schemas.microsoft.com/office/powerpoint/2010/main" val="69469033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Effra Med. Text, 2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900" dirty="0"/>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r>
              <a:rPr lang="en-US" dirty="0"/>
              <a:t>Please refer to ThePulse for the most current information.</a:t>
            </a:r>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4495800" y="4248150"/>
            <a:ext cx="4191000" cy="175864"/>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3852" y="333959"/>
            <a:ext cx="7769773"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399" y="1428300"/>
            <a:ext cx="5334001" cy="2515050"/>
          </a:xfrm>
          <a:prstGeom prst="rect">
            <a:avLst/>
          </a:prstGeom>
        </p:spPr>
        <p:txBody>
          <a:bodyPr lIns="0" tIns="0" rIns="0" bIns="0"/>
          <a:lstStyle>
            <a:lvl1pPr>
              <a:lnSpc>
                <a:spcPct val="90000"/>
              </a:lnSpc>
              <a:spcBef>
                <a:spcPts val="900"/>
              </a:spcBef>
              <a:spcAft>
                <a:spcPts val="900"/>
              </a:spcAft>
              <a:defRPr sz="14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900"/>
              </a:spcBef>
              <a:tabLst/>
              <a:defRPr sz="1800" b="0" i="0">
                <a:solidFill>
                  <a:schemeClr val="tx1"/>
                </a:solidFill>
                <a:latin typeface="Effra Light" panose="020B040302020302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dirty="0"/>
              <a:t>Text here. Use ”Shift return” within paragraph, “return” to make paragraph two.</a:t>
            </a:r>
          </a:p>
          <a:p>
            <a:pPr lvl="0"/>
            <a:r>
              <a:rPr lang="en-US" dirty="0"/>
              <a:t>This begins paragraph two. </a:t>
            </a:r>
          </a:p>
        </p:txBody>
      </p:sp>
      <p:sp>
        <p:nvSpPr>
          <p:cNvPr id="13" name="Content Placeholder 11">
            <a:extLst>
              <a:ext uri="{FF2B5EF4-FFF2-40B4-BE49-F238E27FC236}">
                <a16:creationId xmlns:a16="http://schemas.microsoft.com/office/drawing/2014/main" id="{F5708B29-91D2-BC46-B413-1913A83DD4EF}"/>
              </a:ext>
            </a:extLst>
          </p:cNvPr>
          <p:cNvSpPr>
            <a:spLocks noGrp="1"/>
          </p:cNvSpPr>
          <p:nvPr>
            <p:ph sz="quarter" idx="30" hasCustomPrompt="1"/>
          </p:nvPr>
        </p:nvSpPr>
        <p:spPr>
          <a:xfrm>
            <a:off x="6719151" y="1"/>
            <a:ext cx="1964474" cy="13525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a:p>
            <a:pPr lvl="1"/>
            <a:endParaRPr lang="en-US" dirty="0"/>
          </a:p>
        </p:txBody>
      </p:sp>
      <p:sp>
        <p:nvSpPr>
          <p:cNvPr id="14" name="Content Placeholder 11">
            <a:extLst>
              <a:ext uri="{FF2B5EF4-FFF2-40B4-BE49-F238E27FC236}">
                <a16:creationId xmlns:a16="http://schemas.microsoft.com/office/drawing/2014/main" id="{ECE980C4-375A-3243-A74A-C17C9690C472}"/>
              </a:ext>
            </a:extLst>
          </p:cNvPr>
          <p:cNvSpPr>
            <a:spLocks noGrp="1"/>
          </p:cNvSpPr>
          <p:nvPr>
            <p:ph sz="quarter" idx="31" hasCustomPrompt="1"/>
          </p:nvPr>
        </p:nvSpPr>
        <p:spPr>
          <a:xfrm>
            <a:off x="6710400" y="1428750"/>
            <a:ext cx="1973225" cy="299526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1">
            <a:extLst>
              <a:ext uri="{FF2B5EF4-FFF2-40B4-BE49-F238E27FC236}">
                <a16:creationId xmlns:a16="http://schemas.microsoft.com/office/drawing/2014/main" id="{4484A675-B9D3-A942-944A-A66AEAA9A273}"/>
              </a:ext>
            </a:extLst>
          </p:cNvPr>
          <p:cNvSpPr>
            <a:spLocks noGrp="1"/>
          </p:cNvSpPr>
          <p:nvPr>
            <p:ph sz="quarter" idx="33" hasCustomPrompt="1"/>
          </p:nvPr>
        </p:nvSpPr>
        <p:spPr>
          <a:xfrm>
            <a:off x="9377400" y="1428300"/>
            <a:ext cx="2359025" cy="11944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9706A5BD-A9A7-2340-B208-717796CE2EC2}"/>
              </a:ext>
            </a:extLst>
          </p:cNvPr>
          <p:cNvSpPr>
            <a:spLocks noGrp="1"/>
          </p:cNvSpPr>
          <p:nvPr>
            <p:ph sz="quarter" idx="34" hasCustomPrompt="1"/>
          </p:nvPr>
        </p:nvSpPr>
        <p:spPr>
          <a:xfrm>
            <a:off x="9377400" y="2685600"/>
            <a:ext cx="2359025"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1" name="Text Placeholder 6">
            <a:extLst>
              <a:ext uri="{FF2B5EF4-FFF2-40B4-BE49-F238E27FC236}">
                <a16:creationId xmlns:a16="http://schemas.microsoft.com/office/drawing/2014/main" id="{61F90839-51C7-F742-B30F-7C2EFD6DD6B1}"/>
              </a:ext>
            </a:extLst>
          </p:cNvPr>
          <p:cNvSpPr>
            <a:spLocks noGrp="1"/>
          </p:cNvSpPr>
          <p:nvPr>
            <p:ph type="body" sz="quarter" idx="35" hasCustomPrompt="1"/>
          </p:nvPr>
        </p:nvSpPr>
        <p:spPr>
          <a:xfrm>
            <a:off x="914399" y="4248150"/>
            <a:ext cx="4191000" cy="175864"/>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Tree>
    <p:extLst>
      <p:ext uri="{BB962C8B-B14F-4D97-AF65-F5344CB8AC3E}">
        <p14:creationId xmlns:p14="http://schemas.microsoft.com/office/powerpoint/2010/main" val="3186943351"/>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Text Effra Light, 2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r>
              <a:rPr lang="en-US" dirty="0"/>
              <a:t>Please refer to ThePulse for the most current information.</a:t>
            </a:r>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4876800" y="4248150"/>
            <a:ext cx="3810000" cy="175864"/>
          </a:xfrm>
          <a:prstGeom prst="rect">
            <a:avLst/>
          </a:prstGeom>
        </p:spPr>
        <p:txBody>
          <a:bodyPr lIns="0" tIns="0" rIns="0" bIns="0" anchor="b"/>
          <a:lstStyle>
            <a:lvl1pPr algn="r">
              <a:lnSpc>
                <a:spcPct val="100000"/>
              </a:lnSpc>
              <a:defRPr sz="900" b="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400" y="1428300"/>
            <a:ext cx="5029200" cy="1448250"/>
          </a:xfrm>
          <a:prstGeom prst="rect">
            <a:avLst/>
          </a:prstGeom>
        </p:spPr>
        <p:txBody>
          <a:bodyPr lIns="0" tIns="0" rIns="0" bIns="0"/>
          <a:lstStyle>
            <a:lvl1pPr>
              <a:lnSpc>
                <a:spcPct val="90000"/>
              </a:lnSpc>
              <a:spcBef>
                <a:spcPts val="900"/>
              </a:spcBef>
              <a:spcAft>
                <a:spcPts val="90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900"/>
              </a:spcBef>
              <a:tabLst/>
              <a:defRPr sz="1800" b="0" i="0">
                <a:solidFill>
                  <a:schemeClr val="tx1"/>
                </a:solidFill>
                <a:latin typeface="Effra Light" panose="020B0403020203020204" pitchFamily="34" charset="0"/>
              </a:defRPr>
            </a:lvl2pPr>
            <a:lvl3pPr marL="6350" indent="-6350">
              <a:lnSpc>
                <a:spcPct val="90000"/>
              </a:lnSpc>
              <a:spcBef>
                <a:spcPts val="300"/>
              </a:spcBef>
              <a:spcAft>
                <a:spcPts val="900"/>
              </a:spcAft>
              <a:buFontTx/>
              <a:buNone/>
              <a:tabLst/>
              <a:defRPr sz="1800" b="0" i="0">
                <a:solidFill>
                  <a:schemeClr val="tx1"/>
                </a:solidFill>
                <a:latin typeface="Effra Light" panose="020B04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dirty="0"/>
              <a:t>Text here. Use ”Shift return” within paragraph, “return” to make paragraph two.</a:t>
            </a:r>
          </a:p>
          <a:p>
            <a:pPr lvl="0"/>
            <a:r>
              <a:rPr lang="en-US" dirty="0"/>
              <a:t>This begins paragraph two. </a:t>
            </a:r>
            <a:br>
              <a:rPr lang="en-US" dirty="0"/>
            </a:br>
            <a:endParaRPr lang="en-US" dirty="0"/>
          </a:p>
        </p:txBody>
      </p:sp>
      <p:sp>
        <p:nvSpPr>
          <p:cNvPr id="13" name="Content Placeholder 11">
            <a:extLst>
              <a:ext uri="{FF2B5EF4-FFF2-40B4-BE49-F238E27FC236}">
                <a16:creationId xmlns:a16="http://schemas.microsoft.com/office/drawing/2014/main" id="{F5708B29-91D2-BC46-B413-1913A83DD4EF}"/>
              </a:ext>
            </a:extLst>
          </p:cNvPr>
          <p:cNvSpPr>
            <a:spLocks noGrp="1"/>
          </p:cNvSpPr>
          <p:nvPr>
            <p:ph sz="quarter" idx="30" hasCustomPrompt="1"/>
          </p:nvPr>
        </p:nvSpPr>
        <p:spPr>
          <a:xfrm>
            <a:off x="6019800" y="0"/>
            <a:ext cx="2667000" cy="13525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p:txBody>
      </p:sp>
      <p:sp>
        <p:nvSpPr>
          <p:cNvPr id="14" name="Content Placeholder 11">
            <a:extLst>
              <a:ext uri="{FF2B5EF4-FFF2-40B4-BE49-F238E27FC236}">
                <a16:creationId xmlns:a16="http://schemas.microsoft.com/office/drawing/2014/main" id="{ECE980C4-375A-3243-A74A-C17C9690C472}"/>
              </a:ext>
            </a:extLst>
          </p:cNvPr>
          <p:cNvSpPr>
            <a:spLocks noGrp="1"/>
          </p:cNvSpPr>
          <p:nvPr>
            <p:ph sz="quarter" idx="31" hasCustomPrompt="1"/>
          </p:nvPr>
        </p:nvSpPr>
        <p:spPr>
          <a:xfrm>
            <a:off x="6019800" y="1428750"/>
            <a:ext cx="2663825" cy="299526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6" name="Content Placeholder 11">
            <a:extLst>
              <a:ext uri="{FF2B5EF4-FFF2-40B4-BE49-F238E27FC236}">
                <a16:creationId xmlns:a16="http://schemas.microsoft.com/office/drawing/2014/main" id="{4484A675-B9D3-A942-944A-A66AEAA9A273}"/>
              </a:ext>
            </a:extLst>
          </p:cNvPr>
          <p:cNvSpPr>
            <a:spLocks noGrp="1"/>
          </p:cNvSpPr>
          <p:nvPr>
            <p:ph sz="quarter" idx="33" hasCustomPrompt="1"/>
          </p:nvPr>
        </p:nvSpPr>
        <p:spPr>
          <a:xfrm>
            <a:off x="9377400" y="1428300"/>
            <a:ext cx="2359025" cy="11944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9706A5BD-A9A7-2340-B208-717796CE2EC2}"/>
              </a:ext>
            </a:extLst>
          </p:cNvPr>
          <p:cNvSpPr>
            <a:spLocks noGrp="1"/>
          </p:cNvSpPr>
          <p:nvPr>
            <p:ph sz="quarter" idx="34" hasCustomPrompt="1"/>
          </p:nvPr>
        </p:nvSpPr>
        <p:spPr>
          <a:xfrm>
            <a:off x="9377400" y="2685600"/>
            <a:ext cx="2359025"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1" name="Text Placeholder 6">
            <a:extLst>
              <a:ext uri="{FF2B5EF4-FFF2-40B4-BE49-F238E27FC236}">
                <a16:creationId xmlns:a16="http://schemas.microsoft.com/office/drawing/2014/main" id="{34B406A6-2D52-7B48-8636-5EEDB575AB44}"/>
              </a:ext>
            </a:extLst>
          </p:cNvPr>
          <p:cNvSpPr>
            <a:spLocks noGrp="1"/>
          </p:cNvSpPr>
          <p:nvPr>
            <p:ph type="body" sz="quarter" idx="35" hasCustomPrompt="1"/>
          </p:nvPr>
        </p:nvSpPr>
        <p:spPr>
          <a:xfrm>
            <a:off x="918116" y="4248150"/>
            <a:ext cx="3425283" cy="175864"/>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Tree>
    <p:extLst>
      <p:ext uri="{BB962C8B-B14F-4D97-AF65-F5344CB8AC3E}">
        <p14:creationId xmlns:p14="http://schemas.microsoft.com/office/powerpoint/2010/main" val="132938814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Bullet List, 3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r>
              <a:rPr lang="en-US" dirty="0"/>
              <a:t>Please refer to ThePulse for the most current information.</a:t>
            </a:r>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5103541" y="4248150"/>
            <a:ext cx="3583259" cy="175864"/>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13" name="Content Placeholder 11">
            <a:extLst>
              <a:ext uri="{FF2B5EF4-FFF2-40B4-BE49-F238E27FC236}">
                <a16:creationId xmlns:a16="http://schemas.microsoft.com/office/drawing/2014/main" id="{F5708B29-91D2-BC46-B413-1913A83DD4EF}"/>
              </a:ext>
            </a:extLst>
          </p:cNvPr>
          <p:cNvSpPr>
            <a:spLocks noGrp="1"/>
          </p:cNvSpPr>
          <p:nvPr>
            <p:ph sz="quarter" idx="30" hasCustomPrompt="1"/>
          </p:nvPr>
        </p:nvSpPr>
        <p:spPr>
          <a:xfrm>
            <a:off x="7087147" y="1424568"/>
            <a:ext cx="1597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4" name="Content Placeholder 11">
            <a:extLst>
              <a:ext uri="{FF2B5EF4-FFF2-40B4-BE49-F238E27FC236}">
                <a16:creationId xmlns:a16="http://schemas.microsoft.com/office/drawing/2014/main" id="{ECE980C4-375A-3243-A74A-C17C9690C472}"/>
              </a:ext>
            </a:extLst>
          </p:cNvPr>
          <p:cNvSpPr>
            <a:spLocks noGrp="1"/>
          </p:cNvSpPr>
          <p:nvPr>
            <p:ph sz="quarter" idx="31" hasCustomPrompt="1"/>
          </p:nvPr>
        </p:nvSpPr>
        <p:spPr>
          <a:xfrm>
            <a:off x="7087147" y="2861702"/>
            <a:ext cx="1597025" cy="155813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7" name="Content Placeholder 11">
            <a:extLst>
              <a:ext uri="{FF2B5EF4-FFF2-40B4-BE49-F238E27FC236}">
                <a16:creationId xmlns:a16="http://schemas.microsoft.com/office/drawing/2014/main" id="{9706A5BD-A9A7-2340-B208-717796CE2EC2}"/>
              </a:ext>
            </a:extLst>
          </p:cNvPr>
          <p:cNvSpPr>
            <a:spLocks noGrp="1"/>
          </p:cNvSpPr>
          <p:nvPr>
            <p:ph sz="quarter" idx="34" hasCustomPrompt="1"/>
          </p:nvPr>
        </p:nvSpPr>
        <p:spPr>
          <a:xfrm>
            <a:off x="9448800" y="1868798"/>
            <a:ext cx="2359025"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4" name="Text Placeholder 3">
            <a:extLst>
              <a:ext uri="{FF2B5EF4-FFF2-40B4-BE49-F238E27FC236}">
                <a16:creationId xmlns:a16="http://schemas.microsoft.com/office/drawing/2014/main" id="{CC002275-5B5A-5945-96B9-11C4642822C4}"/>
              </a:ext>
            </a:extLst>
          </p:cNvPr>
          <p:cNvSpPr>
            <a:spLocks noGrp="1"/>
          </p:cNvSpPr>
          <p:nvPr>
            <p:ph type="body" sz="quarter" idx="35" hasCustomPrompt="1"/>
          </p:nvPr>
        </p:nvSpPr>
        <p:spPr>
          <a:xfrm>
            <a:off x="914400" y="1428750"/>
            <a:ext cx="5867400" cy="2667000"/>
          </a:xfrm>
          <a:prstGeom prst="rect">
            <a:avLst/>
          </a:prstGeom>
        </p:spPr>
        <p:txBody>
          <a:bodyPr lIns="0" tIns="0" rIns="0" bIns="0"/>
          <a:lstStyle>
            <a:lvl1pPr marL="174625" indent="-174625">
              <a:lnSpc>
                <a:spcPct val="9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4625" indent="-174625">
              <a:lnSpc>
                <a:spcPct val="9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74625" indent="-174625">
              <a:lnSpc>
                <a:spcPct val="9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42900" indent="-168275">
              <a:lnSpc>
                <a:spcPct val="90000"/>
              </a:lnSpc>
              <a:spcBef>
                <a:spcPts val="0"/>
              </a:spcBef>
              <a:spcAft>
                <a:spcPts val="300"/>
              </a:spcAft>
              <a:buFont typeface="System Font Regular"/>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342900" indent="-168275">
              <a:lnSpc>
                <a:spcPct val="90000"/>
              </a:lnSpc>
              <a:spcBef>
                <a:spcPts val="0"/>
              </a:spcBef>
              <a:spcAft>
                <a:spcPts val="300"/>
              </a:spcAft>
              <a:buFont typeface="Courier New" panose="02070309020205020404" pitchFamily="49" charset="0"/>
              <a:buChar char="o"/>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Type bulleted list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1">
            <a:extLst>
              <a:ext uri="{FF2B5EF4-FFF2-40B4-BE49-F238E27FC236}">
                <a16:creationId xmlns:a16="http://schemas.microsoft.com/office/drawing/2014/main" id="{140D01CB-423A-804B-99C0-D6A84F953CDE}"/>
              </a:ext>
            </a:extLst>
          </p:cNvPr>
          <p:cNvSpPr>
            <a:spLocks noGrp="1"/>
          </p:cNvSpPr>
          <p:nvPr>
            <p:ph sz="quarter" idx="36" hasCustomPrompt="1"/>
          </p:nvPr>
        </p:nvSpPr>
        <p:spPr>
          <a:xfrm>
            <a:off x="7087147" y="4842"/>
            <a:ext cx="1597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p:txBody>
      </p:sp>
      <p:sp>
        <p:nvSpPr>
          <p:cNvPr id="16" name="Text Placeholder 6">
            <a:extLst>
              <a:ext uri="{FF2B5EF4-FFF2-40B4-BE49-F238E27FC236}">
                <a16:creationId xmlns:a16="http://schemas.microsoft.com/office/drawing/2014/main" id="{9931B1CA-4605-414B-9526-0941F30DF661}"/>
              </a:ext>
            </a:extLst>
          </p:cNvPr>
          <p:cNvSpPr>
            <a:spLocks noGrp="1"/>
          </p:cNvSpPr>
          <p:nvPr>
            <p:ph type="body" sz="quarter" idx="37" hasCustomPrompt="1"/>
          </p:nvPr>
        </p:nvSpPr>
        <p:spPr>
          <a:xfrm>
            <a:off x="912540" y="4248150"/>
            <a:ext cx="3583259" cy="175864"/>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Tree>
    <p:extLst>
      <p:ext uri="{BB962C8B-B14F-4D97-AF65-F5344CB8AC3E}">
        <p14:creationId xmlns:p14="http://schemas.microsoft.com/office/powerpoint/2010/main" val="1045927977"/>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Subhead, Bulleted List, 2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63000" y="4683570"/>
            <a:ext cx="228600" cy="273844"/>
          </a:xfrm>
          <a:prstGeom prst="rect">
            <a:avLst/>
          </a:prstGeom>
        </p:spPr>
        <p:txBody>
          <a:bodyPr anchor="ctr"/>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900" dirty="0"/>
          </a:p>
        </p:txBody>
      </p:sp>
      <p:sp>
        <p:nvSpPr>
          <p:cNvPr id="5" name="Footer Placeholder 4">
            <a:extLst>
              <a:ext uri="{FF2B5EF4-FFF2-40B4-BE49-F238E27FC236}">
                <a16:creationId xmlns:a16="http://schemas.microsoft.com/office/drawing/2014/main" id="{E160BB73-179B-9B4D-8CFD-64CC97640061}"/>
              </a:ext>
            </a:extLst>
          </p:cNvPr>
          <p:cNvSpPr>
            <a:spLocks noGrp="1"/>
          </p:cNvSpPr>
          <p:nvPr>
            <p:ph type="ftr" sz="quarter" idx="23"/>
          </p:nvPr>
        </p:nvSpPr>
        <p:spPr>
          <a:xfrm>
            <a:off x="3200400" y="4667148"/>
            <a:ext cx="5486400" cy="273844"/>
          </a:xfrm>
        </p:spPr>
        <p:txBody>
          <a:bodyPr/>
          <a:lstStyle/>
          <a:p>
            <a:r>
              <a:rPr lang="en-US" dirty="0"/>
              <a:t>Please refer to ThePulse for the most current information.</a:t>
            </a:r>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914400" y="4276998"/>
            <a:ext cx="7772400" cy="147016"/>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400" y="2301600"/>
            <a:ext cx="6400800" cy="1738414"/>
          </a:xfrm>
          <a:prstGeom prst="rect">
            <a:avLst/>
          </a:prstGeom>
        </p:spPr>
        <p:txBody>
          <a:bodyPr lIns="0" tIns="0" rIns="0" bIns="0"/>
          <a:lstStyle>
            <a:lvl1pPr marL="117475" indent="-117475">
              <a:lnSpc>
                <a:spcPct val="90000"/>
              </a:lnSpc>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2100"/>
              </a:lnSpc>
              <a:spcBef>
                <a:spcPts val="900"/>
              </a:spcBef>
              <a:tabLst/>
              <a:defRPr sz="2000" b="0" i="0">
                <a:solidFill>
                  <a:sysClr val="windowText" lastClr="000000"/>
                </a:solidFill>
                <a:latin typeface="Effra Medium" panose="020B0603020203020204" pitchFamily="34" charset="0"/>
              </a:defRPr>
            </a:lvl2pPr>
            <a:lvl3pPr marL="230188" indent="-223838">
              <a:spcBef>
                <a:spcPts val="300"/>
              </a:spcBef>
              <a:buFont typeface="+mj-lt"/>
              <a:buAutoNum type="arabicPeriod"/>
              <a:tabLst/>
              <a:defRPr sz="1800" b="0" i="0">
                <a:solidFill>
                  <a:schemeClr val="tx1"/>
                </a:solidFill>
                <a:latin typeface="Effra Light" panose="020B0403020203020204" pitchFamily="34" charset="0"/>
              </a:defRPr>
            </a:lvl3pPr>
            <a:lvl4pPr marL="230188" indent="-223838">
              <a:spcBef>
                <a:spcPts val="300"/>
              </a:spcBef>
              <a:buFont typeface="+mj-lt"/>
              <a:buAutoNum type="arabicPeriod"/>
              <a:tabLst/>
              <a:defRPr sz="1800" b="0" i="0">
                <a:solidFill>
                  <a:schemeClr val="tx1"/>
                </a:solidFill>
                <a:latin typeface="Effra Light" panose="020B0403020203020204" pitchFamily="34" charset="0"/>
              </a:defRPr>
            </a:lvl4pPr>
            <a:lvl5pPr marL="230188" indent="-223838">
              <a:spcBef>
                <a:spcPts val="300"/>
              </a:spcBef>
              <a:buFont typeface="System Font Regular"/>
              <a:buChar char="–"/>
              <a:tabLst/>
              <a:defRPr sz="1800" b="0" i="0">
                <a:latin typeface="Effra Light" panose="020B0403020203020204" pitchFamily="34" charset="0"/>
              </a:defRPr>
            </a:lvl5pPr>
          </a:lstStyle>
          <a:p>
            <a:pPr lvl="0"/>
            <a:r>
              <a:rPr lang="en-US" dirty="0"/>
              <a:t>Type bulleted list here</a:t>
            </a:r>
          </a:p>
          <a:p>
            <a:pPr lvl="0"/>
            <a:r>
              <a:rPr lang="en-US" dirty="0"/>
              <a:t>Third level</a:t>
            </a:r>
          </a:p>
          <a:p>
            <a:pPr lvl="0"/>
            <a:r>
              <a:rPr lang="en-US" dirty="0"/>
              <a:t>Fourth level</a:t>
            </a:r>
          </a:p>
          <a:p>
            <a:pPr lvl="0"/>
            <a:r>
              <a:rPr lang="en-US" dirty="0"/>
              <a:t>Fifth level</a:t>
            </a:r>
          </a:p>
        </p:txBody>
      </p:sp>
      <p:sp>
        <p:nvSpPr>
          <p:cNvPr id="18" name="Content Placeholder 11">
            <a:extLst>
              <a:ext uri="{FF2B5EF4-FFF2-40B4-BE49-F238E27FC236}">
                <a16:creationId xmlns:a16="http://schemas.microsoft.com/office/drawing/2014/main" id="{3EDB8184-FA24-BA4E-B34A-BC17070B0E14}"/>
              </a:ext>
            </a:extLst>
          </p:cNvPr>
          <p:cNvSpPr>
            <a:spLocks noGrp="1"/>
          </p:cNvSpPr>
          <p:nvPr>
            <p:ph sz="quarter" idx="33" hasCustomPrompt="1"/>
          </p:nvPr>
        </p:nvSpPr>
        <p:spPr>
          <a:xfrm>
            <a:off x="7543800" y="1428300"/>
            <a:ext cx="1447800"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9" name="Content Placeholder 11">
            <a:extLst>
              <a:ext uri="{FF2B5EF4-FFF2-40B4-BE49-F238E27FC236}">
                <a16:creationId xmlns:a16="http://schemas.microsoft.com/office/drawing/2014/main" id="{9CA48BC7-D3C5-494E-8B91-1788BF25BE8E}"/>
              </a:ext>
            </a:extLst>
          </p:cNvPr>
          <p:cNvSpPr>
            <a:spLocks noGrp="1"/>
          </p:cNvSpPr>
          <p:nvPr>
            <p:ph sz="quarter" idx="34" hasCustomPrompt="1"/>
          </p:nvPr>
        </p:nvSpPr>
        <p:spPr>
          <a:xfrm>
            <a:off x="7543800" y="2800350"/>
            <a:ext cx="1447800" cy="16298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23" name="Content Placeholder 11">
            <a:extLst>
              <a:ext uri="{FF2B5EF4-FFF2-40B4-BE49-F238E27FC236}">
                <a16:creationId xmlns:a16="http://schemas.microsoft.com/office/drawing/2014/main" id="{ECFB8DE8-EB4B-1141-81A0-74A3B684F4E5}"/>
              </a:ext>
            </a:extLst>
          </p:cNvPr>
          <p:cNvSpPr>
            <a:spLocks noGrp="1"/>
          </p:cNvSpPr>
          <p:nvPr>
            <p:ph sz="quarter" idx="38" hasCustomPrompt="1"/>
          </p:nvPr>
        </p:nvSpPr>
        <p:spPr>
          <a:xfrm>
            <a:off x="9343800" y="6150"/>
            <a:ext cx="1447800"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24" name="Content Placeholder 11">
            <a:extLst>
              <a:ext uri="{FF2B5EF4-FFF2-40B4-BE49-F238E27FC236}">
                <a16:creationId xmlns:a16="http://schemas.microsoft.com/office/drawing/2014/main" id="{462699FE-8CF3-B147-AE69-3FCE1F0A7D59}"/>
              </a:ext>
            </a:extLst>
          </p:cNvPr>
          <p:cNvSpPr>
            <a:spLocks noGrp="1"/>
          </p:cNvSpPr>
          <p:nvPr>
            <p:ph sz="quarter" idx="39" hasCustomPrompt="1"/>
          </p:nvPr>
        </p:nvSpPr>
        <p:spPr>
          <a:xfrm>
            <a:off x="9343800" y="1352550"/>
            <a:ext cx="1447800"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25" name="Content Placeholder 11">
            <a:extLst>
              <a:ext uri="{FF2B5EF4-FFF2-40B4-BE49-F238E27FC236}">
                <a16:creationId xmlns:a16="http://schemas.microsoft.com/office/drawing/2014/main" id="{6A6916DC-3821-0E49-B26E-5BF44A92EE7C}"/>
              </a:ext>
            </a:extLst>
          </p:cNvPr>
          <p:cNvSpPr>
            <a:spLocks noGrp="1"/>
          </p:cNvSpPr>
          <p:nvPr>
            <p:ph sz="quarter" idx="40" hasCustomPrompt="1"/>
          </p:nvPr>
        </p:nvSpPr>
        <p:spPr>
          <a:xfrm>
            <a:off x="9343800" y="2691750"/>
            <a:ext cx="1447800"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9" name="Text Placeholder 8">
            <a:extLst>
              <a:ext uri="{FF2B5EF4-FFF2-40B4-BE49-F238E27FC236}">
                <a16:creationId xmlns:a16="http://schemas.microsoft.com/office/drawing/2014/main" id="{F7D8A821-7DE7-0F4D-98F3-41126883D12C}"/>
              </a:ext>
            </a:extLst>
          </p:cNvPr>
          <p:cNvSpPr>
            <a:spLocks noGrp="1"/>
          </p:cNvSpPr>
          <p:nvPr>
            <p:ph type="body" sz="quarter" idx="42" hasCustomPrompt="1"/>
          </p:nvPr>
        </p:nvSpPr>
        <p:spPr>
          <a:xfrm>
            <a:off x="914400" y="1434639"/>
            <a:ext cx="6477000" cy="623827"/>
          </a:xfrm>
          <a:prstGeom prst="rect">
            <a:avLst/>
          </a:prstGeom>
        </p:spPr>
        <p:txBody>
          <a:bodyPr lIns="0" tIns="0" rIns="0" bIns="0"/>
          <a:lstStyle>
            <a:lvl1pPr marL="0">
              <a:lnSpc>
                <a:spcPct val="90000"/>
              </a:lnSpc>
              <a:spcBef>
                <a:spcPts val="0"/>
              </a:spcBef>
              <a:spcAft>
                <a:spcPts val="900"/>
              </a:spcAf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0"/>
              </a:spcBef>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nSpc>
                <a:spcPct val="90000"/>
              </a:lnSpc>
              <a:spcBef>
                <a:spcPts val="0"/>
              </a:spcBef>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nSpc>
                <a:spcPct val="90000"/>
              </a:lnSpc>
              <a:spcBef>
                <a:spcPts val="0"/>
              </a:spcBef>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nSpc>
                <a:spcPct val="90000"/>
              </a:lnSpc>
              <a:spcBef>
                <a:spcPts val="0"/>
              </a:spcBef>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Type subhead here. Use “Shift return” within paragraph. Use “Return” to make paragraph two.</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9558023"/>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3"/>
          <a:srcRect/>
          <a:stretch/>
        </p:blipFill>
        <p:spPr>
          <a:xfrm>
            <a:off x="914400" y="4619063"/>
            <a:ext cx="2065022" cy="365760"/>
          </a:xfrm>
          <a:prstGeom prst="rect">
            <a:avLst/>
          </a:prstGeom>
        </p:spPr>
      </p:pic>
      <p:cxnSp>
        <p:nvCxnSpPr>
          <p:cNvPr id="13" name="Straight Connector 12"/>
          <p:cNvCxnSpPr>
            <a:cxnSpLocks/>
          </p:cNvCxnSpPr>
          <p:nvPr userDrawn="1"/>
        </p:nvCxnSpPr>
        <p:spPr>
          <a:xfrm>
            <a:off x="914400" y="4457700"/>
            <a:ext cx="8077200" cy="0"/>
          </a:xfrm>
          <a:prstGeom prst="line">
            <a:avLst/>
          </a:prstGeom>
          <a:ln w="12700">
            <a:solidFill>
              <a:srgbClr val="C0C0C0"/>
            </a:solidFill>
          </a:ln>
        </p:spPr>
        <p:style>
          <a:lnRef idx="1">
            <a:schemeClr val="dk1"/>
          </a:lnRef>
          <a:fillRef idx="0">
            <a:schemeClr val="dk1"/>
          </a:fillRef>
          <a:effectRef idx="0">
            <a:schemeClr val="dk1"/>
          </a:effectRef>
          <a:fontRef idx="minor">
            <a:schemeClr val="tx1"/>
          </a:fontRef>
        </p:style>
      </p:cxnSp>
      <p:sp>
        <p:nvSpPr>
          <p:cNvPr id="15" name="Slide Number Placeholder 5"/>
          <p:cNvSpPr>
            <a:spLocks noGrp="1"/>
          </p:cNvSpPr>
          <p:nvPr>
            <p:ph type="sldNum" sz="quarter" idx="4"/>
          </p:nvPr>
        </p:nvSpPr>
        <p:spPr>
          <a:xfrm>
            <a:off x="8686800" y="4512564"/>
            <a:ext cx="304800" cy="630936"/>
          </a:xfrm>
          <a:prstGeom prst="rect">
            <a:avLst/>
          </a:prstGeom>
        </p:spPr>
        <p:txBody>
          <a:bodyPr lIns="0" tIns="0" rIns="0" bIns="0" anchor="ctr" anchorCtr="0"/>
          <a:lstStyle>
            <a:lvl1pPr algn="r">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stStyle>
          <a:p>
            <a:fld id="{935F4044-894B-B74C-BA70-A76DFBF02618}" type="slidenum">
              <a:rPr lang="en-US" smtClean="0"/>
              <a:pPr/>
              <a:t>‹#›</a:t>
            </a:fld>
            <a:endParaRPr lang="en-US" sz="900" dirty="0"/>
          </a:p>
        </p:txBody>
      </p:sp>
      <p:pic>
        <p:nvPicPr>
          <p:cNvPr id="3" name="Picture 2">
            <a:extLst>
              <a:ext uri="{FF2B5EF4-FFF2-40B4-BE49-F238E27FC236}">
                <a16:creationId xmlns:a16="http://schemas.microsoft.com/office/drawing/2014/main" id="{41E134BA-F668-D34A-96D6-F0D0E1BAB9F7}"/>
              </a:ext>
            </a:extLst>
          </p:cNvPr>
          <p:cNvPicPr>
            <a:picLocks noChangeAspect="1"/>
          </p:cNvPicPr>
          <p:nvPr userDrawn="1"/>
        </p:nvPicPr>
        <p:blipFill>
          <a:blip r:embed="rId24"/>
          <a:srcRect/>
          <a:stretch/>
        </p:blipFill>
        <p:spPr>
          <a:xfrm>
            <a:off x="0" y="1"/>
            <a:ext cx="663787" cy="666750"/>
          </a:xfrm>
          <a:prstGeom prst="rect">
            <a:avLst/>
          </a:prstGeom>
        </p:spPr>
      </p:pic>
      <p:sp>
        <p:nvSpPr>
          <p:cNvPr id="11" name="Footer Placeholder 10">
            <a:extLst>
              <a:ext uri="{FF2B5EF4-FFF2-40B4-BE49-F238E27FC236}">
                <a16:creationId xmlns:a16="http://schemas.microsoft.com/office/drawing/2014/main" id="{1CC34D90-AED6-114D-90B1-0CDF7287D80A}"/>
              </a:ext>
            </a:extLst>
          </p:cNvPr>
          <p:cNvSpPr>
            <a:spLocks noGrp="1"/>
          </p:cNvSpPr>
          <p:nvPr>
            <p:ph type="ftr" sz="quarter" idx="3"/>
          </p:nvPr>
        </p:nvSpPr>
        <p:spPr>
          <a:xfrm>
            <a:off x="3200400" y="4665021"/>
            <a:ext cx="5486400" cy="273844"/>
          </a:xfrm>
          <a:prstGeom prst="rect">
            <a:avLst/>
          </a:prstGeom>
        </p:spPr>
        <p:txBody>
          <a:bodyPr vert="horz" lIns="0" tIns="0" rIns="0" bIns="0" rtlCol="0" anchor="ctr"/>
          <a:lstStyle>
            <a:lvl1pPr algn="r">
              <a:defRPr sz="1100" b="0" i="0">
                <a:solidFill>
                  <a:srgbClr val="A71E23"/>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Please refer to ThePulse for the most current information.</a:t>
            </a:r>
            <a:endParaRPr lang="en-US" sz="1100" dirty="0"/>
          </a:p>
        </p:txBody>
      </p:sp>
      <p:sp>
        <p:nvSpPr>
          <p:cNvPr id="10" name="Title Placeholder 9">
            <a:extLst>
              <a:ext uri="{FF2B5EF4-FFF2-40B4-BE49-F238E27FC236}">
                <a16:creationId xmlns:a16="http://schemas.microsoft.com/office/drawing/2014/main" id="{5812F3B1-5C07-F14B-84F7-1CF91363343E}"/>
              </a:ext>
            </a:extLst>
          </p:cNvPr>
          <p:cNvSpPr>
            <a:spLocks noGrp="1"/>
          </p:cNvSpPr>
          <p:nvPr>
            <p:ph type="title"/>
          </p:nvPr>
        </p:nvSpPr>
        <p:spPr>
          <a:xfrm>
            <a:off x="914400" y="344532"/>
            <a:ext cx="8001000" cy="1171390"/>
          </a:xfrm>
          <a:prstGeom prst="rect">
            <a:avLst/>
          </a:prstGeom>
        </p:spPr>
        <p:txBody>
          <a:bodyPr vert="horz" lIns="0" tIns="0" rIns="0" bIns="0" rtlCol="0" anchor="t" anchorCtr="0">
            <a:normAutofit/>
          </a:bodyPr>
          <a:lstStyle/>
          <a:p>
            <a:r>
              <a:rPr lang="en-US"/>
              <a:t>Click to edit Master title style</a:t>
            </a:r>
            <a:endParaRPr lang="en-US" dirty="0"/>
          </a:p>
        </p:txBody>
      </p:sp>
    </p:spTree>
    <p:extLst>
      <p:ext uri="{BB962C8B-B14F-4D97-AF65-F5344CB8AC3E}">
        <p14:creationId xmlns:p14="http://schemas.microsoft.com/office/powerpoint/2010/main" val="1442484165"/>
      </p:ext>
    </p:extLst>
  </p:cSld>
  <p:clrMap bg1="lt1" tx1="dk1" bg2="lt2" tx2="dk2" accent1="accent1" accent2="accent2" accent3="accent3" accent4="accent4" accent5="accent5" accent6="accent6" hlink="hlink" folHlink="folHlink"/>
  <p:sldLayoutIdLst>
    <p:sldLayoutId id="2147483671" r:id="rId1"/>
    <p:sldLayoutId id="2147483692" r:id="rId2"/>
    <p:sldLayoutId id="2147483707" r:id="rId3"/>
    <p:sldLayoutId id="2147483693" r:id="rId4"/>
    <p:sldLayoutId id="2147483722" r:id="rId5"/>
    <p:sldLayoutId id="2147483720" r:id="rId6"/>
    <p:sldLayoutId id="2147483719" r:id="rId7"/>
    <p:sldLayoutId id="2147483718" r:id="rId8"/>
    <p:sldLayoutId id="2147483721" r:id="rId9"/>
    <p:sldLayoutId id="2147483716" r:id="rId10"/>
    <p:sldLayoutId id="2147483713" r:id="rId11"/>
    <p:sldLayoutId id="2147483717" r:id="rId12"/>
    <p:sldLayoutId id="2147483715" r:id="rId13"/>
    <p:sldLayoutId id="2147483706" r:id="rId14"/>
    <p:sldLayoutId id="2147483665" r:id="rId15"/>
    <p:sldLayoutId id="2147483687" r:id="rId16"/>
    <p:sldLayoutId id="2147483675" r:id="rId17"/>
    <p:sldLayoutId id="2147483679" r:id="rId18"/>
    <p:sldLayoutId id="2147483709" r:id="rId19"/>
    <p:sldLayoutId id="2147483681" r:id="rId20"/>
    <p:sldLayoutId id="2147483663" r:id="rId21"/>
  </p:sldLayoutIdLst>
  <p:hf hdr="0" dt="0"/>
  <p:txStyles>
    <p:titleStyle>
      <a:lvl1pPr algn="l" defTabSz="685800" rtl="0" eaLnBrk="1" latinLnBrk="0" hangingPunct="1">
        <a:lnSpc>
          <a:spcPts val="3200"/>
        </a:lnSpc>
        <a:spcBef>
          <a:spcPct val="0"/>
        </a:spcBef>
        <a:buNone/>
        <a:defRPr sz="3200" b="1" i="0" kern="120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685800" rtl="0" eaLnBrk="1" latinLnBrk="0" hangingPunct="1">
        <a:lnSpc>
          <a:spcPct val="100000"/>
        </a:lnSpc>
        <a:spcBef>
          <a:spcPts val="0"/>
        </a:spcBef>
        <a:buFontTx/>
        <a:buNone/>
        <a:defRPr sz="900" b="0" i="0" kern="1200" baseline="0">
          <a:solidFill>
            <a:srgbClr val="C00000"/>
          </a:solidFill>
          <a:latin typeface="Effra" panose="020B0603020203020204" pitchFamily="34" charset="0"/>
          <a:ea typeface="+mn-ea"/>
          <a:cs typeface="+mn-cs"/>
        </a:defRPr>
      </a:lvl1pPr>
      <a:lvl2pPr marL="342900" indent="0" algn="l" defTabSz="685800" rtl="0" eaLnBrk="1" latinLnBrk="0" hangingPunct="1">
        <a:lnSpc>
          <a:spcPct val="90000"/>
        </a:lnSpc>
        <a:spcBef>
          <a:spcPts val="375"/>
        </a:spcBef>
        <a:buFontTx/>
        <a:buNone/>
        <a:defRPr sz="1800" b="1" i="0" kern="1200">
          <a:solidFill>
            <a:schemeClr val="tx1">
              <a:lumMod val="75000"/>
              <a:lumOff val="25000"/>
            </a:schemeClr>
          </a:solidFill>
          <a:latin typeface="Effra" panose="020B0603020203020204" pitchFamily="34" charset="0"/>
          <a:ea typeface="+mn-ea"/>
          <a:cs typeface="+mn-cs"/>
        </a:defRPr>
      </a:lvl2pPr>
      <a:lvl3pPr marL="685800" indent="0" algn="l" defTabSz="685800" rtl="0" eaLnBrk="1" latinLnBrk="0" hangingPunct="1">
        <a:lnSpc>
          <a:spcPct val="90000"/>
        </a:lnSpc>
        <a:spcBef>
          <a:spcPts val="375"/>
        </a:spcBef>
        <a:buFontTx/>
        <a:buNone/>
        <a:defRPr sz="1500" b="0" i="0" kern="1200">
          <a:solidFill>
            <a:schemeClr val="tx1">
              <a:lumMod val="75000"/>
              <a:lumOff val="25000"/>
            </a:schemeClr>
          </a:solidFill>
          <a:latin typeface="Effra" panose="020B06030202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lumMod val="75000"/>
              <a:lumOff val="25000"/>
            </a:schemeClr>
          </a:solidFill>
          <a:latin typeface="Effra" panose="020B06030202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lumMod val="75000"/>
              <a:lumOff val="25000"/>
            </a:schemeClr>
          </a:solidFill>
          <a:latin typeface="Effra" panose="020B06030202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 orient="horz" pos="708" userDrawn="1">
          <p15:clr>
            <a:srgbClr val="F26B43"/>
          </p15:clr>
        </p15:guide>
        <p15:guide id="6" orient="horz" pos="420" userDrawn="1">
          <p15:clr>
            <a:srgbClr val="F26B43"/>
          </p15:clr>
        </p15:guide>
        <p15:guide id="9" orient="horz" pos="3060" userDrawn="1">
          <p15:clr>
            <a:srgbClr val="F26B43"/>
          </p15:clr>
        </p15:guide>
        <p15:guide id="11" orient="horz" pos="900" userDrawn="1">
          <p15:clr>
            <a:srgbClr val="F26B43"/>
          </p15:clr>
        </p15:guide>
        <p15:guide id="12" pos="576" userDrawn="1">
          <p15:clr>
            <a:srgbClr val="F26B43"/>
          </p15:clr>
        </p15:guide>
        <p15:guide id="13" pos="5664" userDrawn="1">
          <p15:clr>
            <a:srgbClr val="F26B43"/>
          </p15:clr>
        </p15:guide>
        <p15:guide id="14" pos="54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s://www.stonybrook.edu/commcms/strongertogether/latest.php"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hyperlink" Target="https://www.osha.gov/sites/default/files/CDC's_COVID-19_Infection_Prevention_and_Control_Recommendations.pdf"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hyperlink" Target="https://www.osha.gov/sites/default/files/CDC's_Guidelines_for_Isolation_Precautions.pdf" TargetMode="Externa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hyperlink" Target="https://inside.stonybrookmedicine.edu/Coronavirus_what_you_need_to_know" TargetMode="Externa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hyperlink" Target="https://inside.stonybrookmedicine.edu/Coronavirus/New_Bedside_Procedures_COVID-19_Patient" TargetMode="Externa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hyperlink" Target="https://www.osha.gov/sites/default/files/CDC's_Guidelines_for_Environmental_Infection_Control.pdf" TargetMode="External"/><Relationship Id="rId2" Type="http://schemas.openxmlformats.org/officeDocument/2006/relationships/hyperlink" Target="https://www.osha.gov/sites/default/files/CDC's_COVID-19_Infection_Prevention_and_Control_Recommendations.pdf" TargetMode="Externa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hyperlink" Target="https://www.osha.gov/sites/default/files/CDC's_Cleaning_and_Disinfecting_Guidance.pdf" TargetMode="Externa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hyperlink" Target="https://www.stonybrook.edu/policy/policies.shtml?ID=601" TargetMode="Externa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hyperlink" Target="https://www.osha.gov/coronavirus"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605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C66DFD-33AA-40D4-94B3-0FAE02C0BF90}"/>
              </a:ext>
            </a:extLst>
          </p:cNvPr>
          <p:cNvSpPr>
            <a:spLocks noGrp="1"/>
          </p:cNvSpPr>
          <p:nvPr>
            <p:ph type="sldNum" sz="quarter" idx="12"/>
          </p:nvPr>
        </p:nvSpPr>
        <p:spPr/>
        <p:txBody>
          <a:bodyPr/>
          <a:lstStyle/>
          <a:p>
            <a:fld id="{935F4044-894B-B74C-BA70-A76DFBF02618}" type="slidenum">
              <a:rPr lang="en-US" smtClean="0"/>
              <a:pPr/>
              <a:t>10</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03BC1F0F-B3E2-4C91-B6B0-49351D88C013}"/>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56F9976B-4C94-410C-A9BE-D547848E1471}"/>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071C6949-1095-42DC-BA85-9E4461C0C1F0}"/>
              </a:ext>
            </a:extLst>
          </p:cNvPr>
          <p:cNvSpPr>
            <a:spLocks noGrp="1"/>
          </p:cNvSpPr>
          <p:nvPr>
            <p:ph type="body" sz="quarter" idx="27"/>
          </p:nvPr>
        </p:nvSpPr>
        <p:spPr/>
        <p:txBody>
          <a:bodyPr/>
          <a:lstStyle/>
          <a:p>
            <a:endParaRPr lang="en-US" dirty="0"/>
          </a:p>
        </p:txBody>
      </p:sp>
      <p:sp>
        <p:nvSpPr>
          <p:cNvPr id="6" name="Content Placeholder 5">
            <a:extLst>
              <a:ext uri="{FF2B5EF4-FFF2-40B4-BE49-F238E27FC236}">
                <a16:creationId xmlns:a16="http://schemas.microsoft.com/office/drawing/2014/main" id="{99998A2A-ABD5-4133-B6CF-C193AC2F53C6}"/>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CC6B4A4B-E7BD-434D-AAC5-361EE58FD654}"/>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E2EEF579-6427-4949-A167-FF48F240CC5B}"/>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9B9C86A7-9E32-4B72-8E73-B160BF50E716}"/>
              </a:ext>
            </a:extLst>
          </p:cNvPr>
          <p:cNvSpPr>
            <a:spLocks noGrp="1"/>
          </p:cNvSpPr>
          <p:nvPr>
            <p:ph type="body" sz="quarter" idx="35"/>
          </p:nvPr>
        </p:nvSpPr>
        <p:spPr>
          <a:xfrm>
            <a:off x="932053" y="230948"/>
            <a:ext cx="7769772" cy="3376264"/>
          </a:xfrm>
        </p:spPr>
        <p:txBody>
          <a:bodyPr/>
          <a:lstStyle/>
          <a:p>
            <a:pPr marL="0" indent="0">
              <a:buNone/>
            </a:pPr>
            <a:r>
              <a:rPr lang="en-US" sz="2000" i="1" dirty="0">
                <a:solidFill>
                  <a:srgbClr val="C00000"/>
                </a:solidFill>
              </a:rPr>
              <a:t>This SBUH COVID ETS  plan was written to comply with OSHA’s Emergency Temporary Standard [29 CFR 1910.502 et seq] and to reflect the extensive measures Stony Brook University Hospital (SBUH) has implemented to protect patients, staff, and visitors throughout the pandemic.  </a:t>
            </a:r>
          </a:p>
          <a:p>
            <a:pPr marL="0" indent="0">
              <a:buNone/>
            </a:pPr>
            <a:endParaRPr lang="en-US" sz="2000" i="1" dirty="0">
              <a:solidFill>
                <a:srgbClr val="C00000"/>
              </a:solidFill>
            </a:endParaRPr>
          </a:p>
          <a:p>
            <a:pPr marL="0" indent="0">
              <a:buNone/>
            </a:pPr>
            <a:r>
              <a:rPr lang="en-US" sz="2000" i="1" dirty="0">
                <a:solidFill>
                  <a:srgbClr val="C00000"/>
                </a:solidFill>
              </a:rPr>
              <a:t>The normal modes of policies, standard operating procedures, communication, and education that Stony Brook University Hospital successfully has employed throughout the pandemic are the primary source of information for staff and are more timely than the snapshot provided by this document.  Such traditional communication, education, policies, and standard operating procedures take precedence over the statements provided in this working plan.</a:t>
            </a:r>
            <a:endParaRPr lang="en-US" sz="2000" dirty="0">
              <a:solidFill>
                <a:srgbClr val="C00000"/>
              </a:solidFill>
            </a:endParaRPr>
          </a:p>
          <a:p>
            <a:endParaRPr lang="en-US" dirty="0"/>
          </a:p>
        </p:txBody>
      </p:sp>
      <p:sp>
        <p:nvSpPr>
          <p:cNvPr id="10" name="Content Placeholder 9">
            <a:extLst>
              <a:ext uri="{FF2B5EF4-FFF2-40B4-BE49-F238E27FC236}">
                <a16:creationId xmlns:a16="http://schemas.microsoft.com/office/drawing/2014/main" id="{15B88D2B-BBD7-4E40-9E9B-37C2224CF857}"/>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F1105837-B22F-47D8-B7C2-59DE1753D998}"/>
              </a:ext>
            </a:extLst>
          </p:cNvPr>
          <p:cNvSpPr>
            <a:spLocks noGrp="1"/>
          </p:cNvSpPr>
          <p:nvPr>
            <p:ph type="body" sz="quarter" idx="37"/>
          </p:nvPr>
        </p:nvSpPr>
        <p:spPr/>
        <p:txBody>
          <a:bodyPr/>
          <a:lstStyle/>
          <a:p>
            <a:endParaRPr lang="en-US" dirty="0"/>
          </a:p>
        </p:txBody>
      </p:sp>
    </p:spTree>
    <p:extLst>
      <p:ext uri="{BB962C8B-B14F-4D97-AF65-F5344CB8AC3E}">
        <p14:creationId xmlns:p14="http://schemas.microsoft.com/office/powerpoint/2010/main" val="1813080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DBFBB1-B7F1-46C5-89DD-32BBAAD0F709}"/>
              </a:ext>
            </a:extLst>
          </p:cNvPr>
          <p:cNvSpPr>
            <a:spLocks noGrp="1"/>
          </p:cNvSpPr>
          <p:nvPr>
            <p:ph type="sldNum" sz="quarter" idx="12"/>
          </p:nvPr>
        </p:nvSpPr>
        <p:spPr/>
        <p:txBody>
          <a:bodyPr/>
          <a:lstStyle/>
          <a:p>
            <a:fld id="{935F4044-894B-B74C-BA70-A76DFBF02618}" type="slidenum">
              <a:rPr lang="en-US" smtClean="0"/>
              <a:pPr/>
              <a:t>11</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922892FF-957A-4AEE-A4C0-769CADEB82B1}"/>
              </a:ext>
            </a:extLst>
          </p:cNvPr>
          <p:cNvSpPr>
            <a:spLocks noGrp="1"/>
          </p:cNvSpPr>
          <p:nvPr>
            <p:ph type="ftr" sz="quarter" idx="23"/>
          </p:nvPr>
        </p:nvSpPr>
        <p:spPr/>
        <p:txBody>
          <a:bodyPr/>
          <a:lstStyle/>
          <a:p>
            <a:endParaRPr lang="en-US" dirty="0"/>
          </a:p>
        </p:txBody>
      </p:sp>
      <p:sp>
        <p:nvSpPr>
          <p:cNvPr id="4" name="Text Placeholder 3">
            <a:extLst>
              <a:ext uri="{FF2B5EF4-FFF2-40B4-BE49-F238E27FC236}">
                <a16:creationId xmlns:a16="http://schemas.microsoft.com/office/drawing/2014/main" id="{16AF380E-3FCC-4264-89BD-796DAE8538E6}"/>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976BBC3C-61D1-41AF-8B66-B0969E83B0D8}"/>
              </a:ext>
            </a:extLst>
          </p:cNvPr>
          <p:cNvSpPr>
            <a:spLocks noGrp="1"/>
          </p:cNvSpPr>
          <p:nvPr>
            <p:ph type="body" sz="quarter" idx="27"/>
          </p:nvPr>
        </p:nvSpPr>
        <p:spPr>
          <a:xfrm>
            <a:off x="762000" y="232893"/>
            <a:ext cx="7769772" cy="1018592"/>
          </a:xfrm>
        </p:spPr>
        <p:txBody>
          <a:bodyPr/>
          <a:lstStyle/>
          <a:p>
            <a:r>
              <a:rPr lang="en-US" b="0" dirty="0">
                <a:solidFill>
                  <a:srgbClr val="C00000"/>
                </a:solidFill>
              </a:rPr>
              <a:t>COVID</a:t>
            </a:r>
          </a:p>
        </p:txBody>
      </p:sp>
      <p:sp>
        <p:nvSpPr>
          <p:cNvPr id="6" name="Content Placeholder 5">
            <a:extLst>
              <a:ext uri="{FF2B5EF4-FFF2-40B4-BE49-F238E27FC236}">
                <a16:creationId xmlns:a16="http://schemas.microsoft.com/office/drawing/2014/main" id="{5CEE10EA-91F5-4A60-BB25-E36E7950F161}"/>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5EEAE719-9E43-4EC8-8862-80CE356D8F8A}"/>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A92061B0-B194-4AB0-B201-017BE8ACFA8F}"/>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9DFDE99E-255F-4323-B97B-FEEC5537BC5C}"/>
              </a:ext>
            </a:extLst>
          </p:cNvPr>
          <p:cNvSpPr>
            <a:spLocks noGrp="1"/>
          </p:cNvSpPr>
          <p:nvPr>
            <p:ph type="body" sz="quarter" idx="35"/>
          </p:nvPr>
        </p:nvSpPr>
        <p:spPr/>
        <p:txBody>
          <a:bodyPr/>
          <a:lstStyle/>
          <a:p>
            <a:endParaRPr lang="en-US" dirty="0"/>
          </a:p>
        </p:txBody>
      </p:sp>
      <p:sp>
        <p:nvSpPr>
          <p:cNvPr id="10" name="Content Placeholder 9">
            <a:extLst>
              <a:ext uri="{FF2B5EF4-FFF2-40B4-BE49-F238E27FC236}">
                <a16:creationId xmlns:a16="http://schemas.microsoft.com/office/drawing/2014/main" id="{5D9AB99B-9CEB-4282-AC9C-BD9991655CAD}"/>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3A7EF017-C41B-4452-9AC8-63A1134116B2}"/>
              </a:ext>
            </a:extLst>
          </p:cNvPr>
          <p:cNvSpPr>
            <a:spLocks noGrp="1"/>
          </p:cNvSpPr>
          <p:nvPr>
            <p:ph type="body" sz="quarter" idx="37"/>
          </p:nvPr>
        </p:nvSpPr>
        <p:spPr/>
        <p:txBody>
          <a:bodyPr/>
          <a:lstStyle/>
          <a:p>
            <a:endParaRPr lang="en-US" dirty="0"/>
          </a:p>
        </p:txBody>
      </p:sp>
      <p:pic>
        <p:nvPicPr>
          <p:cNvPr id="13" name="Picture 12">
            <a:extLst>
              <a:ext uri="{FF2B5EF4-FFF2-40B4-BE49-F238E27FC236}">
                <a16:creationId xmlns:a16="http://schemas.microsoft.com/office/drawing/2014/main" id="{A8E859C3-403B-4791-90AE-F8FB8C20A85C}"/>
              </a:ext>
            </a:extLst>
          </p:cNvPr>
          <p:cNvPicPr>
            <a:picLocks noChangeAspect="1"/>
          </p:cNvPicPr>
          <p:nvPr/>
        </p:nvPicPr>
        <p:blipFill>
          <a:blip r:embed="rId2"/>
          <a:stretch>
            <a:fillRect/>
          </a:stretch>
        </p:blipFill>
        <p:spPr>
          <a:xfrm>
            <a:off x="2999703" y="57150"/>
            <a:ext cx="5772956" cy="4801270"/>
          </a:xfrm>
          <a:prstGeom prst="rect">
            <a:avLst/>
          </a:prstGeom>
        </p:spPr>
      </p:pic>
    </p:spTree>
    <p:extLst>
      <p:ext uri="{BB962C8B-B14F-4D97-AF65-F5344CB8AC3E}">
        <p14:creationId xmlns:p14="http://schemas.microsoft.com/office/powerpoint/2010/main" val="1168668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4F1ED-9E77-5144-8BFD-211F16C324E2}"/>
              </a:ext>
            </a:extLst>
          </p:cNvPr>
          <p:cNvSpPr>
            <a:spLocks noGrp="1"/>
          </p:cNvSpPr>
          <p:nvPr>
            <p:ph type="sldNum" sz="quarter" idx="12"/>
          </p:nvPr>
        </p:nvSpPr>
        <p:spPr/>
        <p:txBody>
          <a:bodyPr/>
          <a:lstStyle/>
          <a:p>
            <a:fld id="{935F4044-894B-B74C-BA70-A76DFBF02618}" type="slidenum">
              <a:rPr lang="en-US" smtClean="0"/>
              <a:pPr/>
              <a:t>12</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a:extLst>
              <a:ext uri="{FF2B5EF4-FFF2-40B4-BE49-F238E27FC236}">
                <a16:creationId xmlns:a16="http://schemas.microsoft.com/office/drawing/2014/main" id="{F9103299-5C78-4A48-AFE6-A00D4672B2D4}"/>
              </a:ext>
            </a:extLst>
          </p:cNvPr>
          <p:cNvSpPr>
            <a:spLocks noGrp="1"/>
          </p:cNvSpPr>
          <p:nvPr>
            <p:ph type="body" sz="quarter" idx="27"/>
          </p:nvPr>
        </p:nvSpPr>
        <p:spPr>
          <a:xfrm>
            <a:off x="687114" y="181558"/>
            <a:ext cx="7769772" cy="1018592"/>
          </a:xfrm>
        </p:spPr>
        <p:txBody>
          <a:bodyPr/>
          <a:lstStyle/>
          <a:p>
            <a:r>
              <a:rPr lang="en-US" b="0" dirty="0">
                <a:solidFill>
                  <a:srgbClr val="C00000"/>
                </a:solidFill>
              </a:rPr>
              <a:t>COVID-19 Transmission</a:t>
            </a:r>
          </a:p>
        </p:txBody>
      </p:sp>
      <p:sp>
        <p:nvSpPr>
          <p:cNvPr id="8" name="Content Placeholder 7">
            <a:extLst>
              <a:ext uri="{FF2B5EF4-FFF2-40B4-BE49-F238E27FC236}">
                <a16:creationId xmlns:a16="http://schemas.microsoft.com/office/drawing/2014/main" id="{078AE79C-8673-D443-A991-F5655B2568AC}"/>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95DDEC19-0F06-304A-9C56-D678EF0FCB15}"/>
              </a:ext>
            </a:extLst>
          </p:cNvPr>
          <p:cNvSpPr>
            <a:spLocks noGrp="1"/>
          </p:cNvSpPr>
          <p:nvPr>
            <p:ph type="body" sz="quarter" idx="35"/>
          </p:nvPr>
        </p:nvSpPr>
        <p:spPr>
          <a:xfrm>
            <a:off x="838200" y="819150"/>
            <a:ext cx="7769772" cy="2667000"/>
          </a:xfrm>
        </p:spPr>
        <p:txBody>
          <a:bodyPr/>
          <a:lstStyle/>
          <a:p>
            <a:r>
              <a:rPr lang="en-US" sz="1400" dirty="0"/>
              <a:t>COVID-19, or coronavirus disease 2019, is the respiratory disease caused by the virus SARS-CoV-2.</a:t>
            </a:r>
          </a:p>
          <a:p>
            <a:endParaRPr lang="en-US" altLang="en-US" sz="1400" dirty="0"/>
          </a:p>
          <a:p>
            <a:r>
              <a:rPr lang="en-US" altLang="en-US" sz="1400" dirty="0"/>
              <a:t>The virus that causes COVID-19 spreads most commonly through person-to-person contact (within about 6 feet of each other), primarily through the inhalation of respiratory particles (droplets and aerosols) produced when an infected person exhales, talks, sings, shouts, coughs or sneezes. </a:t>
            </a:r>
          </a:p>
          <a:p>
            <a:endParaRPr lang="en-US" altLang="en-US" sz="1400" dirty="0"/>
          </a:p>
          <a:p>
            <a:r>
              <a:rPr lang="en-US" altLang="en-US" sz="1400" dirty="0"/>
              <a:t>An infected person can spread the virus before they show symptoms (pre-symptomatic) or without ever showing symptoms (asymptomatic).</a:t>
            </a:r>
          </a:p>
          <a:p>
            <a:endParaRPr lang="en-US" altLang="en-US" sz="1400" dirty="0"/>
          </a:p>
          <a:p>
            <a:r>
              <a:rPr lang="en-US" altLang="en-US" sz="1400" dirty="0"/>
              <a:t>Less commonly, the virus spreads over longer distances when smaller droplets or particles linger in the air, particularly in indoor settings with inadequate ventilation.</a:t>
            </a:r>
          </a:p>
          <a:p>
            <a:endParaRPr lang="en-US" altLang="en-US" sz="1400" dirty="0"/>
          </a:p>
          <a:p>
            <a:r>
              <a:rPr lang="en-US" altLang="en-US" sz="1400" dirty="0"/>
              <a:t>Another less common way the virus can spread is when someone touches a contaminated surface and then touches their nose, mouth or eyes.</a:t>
            </a:r>
          </a:p>
          <a:p>
            <a:pPr marL="0" indent="0">
              <a:buNone/>
              <a:tabLst>
                <a:tab pos="5035550" algn="l"/>
              </a:tabLst>
            </a:pPr>
            <a:r>
              <a:rPr lang="en-US" sz="1400" dirty="0"/>
              <a:t> </a:t>
            </a:r>
          </a:p>
          <a:p>
            <a:pPr marL="0" lvl="0" indent="0">
              <a:buNone/>
              <a:tabLst>
                <a:tab pos="5035550" algn="l"/>
              </a:tabLst>
            </a:pPr>
            <a:endParaRPr lang="en-US" sz="1400" dirty="0"/>
          </a:p>
          <a:p>
            <a:endParaRPr lang="en-US" sz="1400" dirty="0"/>
          </a:p>
        </p:txBody>
      </p:sp>
      <p:sp>
        <p:nvSpPr>
          <p:cNvPr id="4" name="Footer Placeholder 3">
            <a:extLst>
              <a:ext uri="{FF2B5EF4-FFF2-40B4-BE49-F238E27FC236}">
                <a16:creationId xmlns:a16="http://schemas.microsoft.com/office/drawing/2014/main" id="{156203EE-668A-42FB-930C-32D17ED45A81}"/>
              </a:ext>
            </a:extLst>
          </p:cNvPr>
          <p:cNvSpPr>
            <a:spLocks noGrp="1"/>
          </p:cNvSpPr>
          <p:nvPr>
            <p:ph type="ftr" sz="quarter" idx="23"/>
          </p:nvPr>
        </p:nvSpPr>
        <p:spPr/>
        <p:txBody>
          <a:bodyPr/>
          <a:lstStyle/>
          <a:p>
            <a:r>
              <a:rPr lang="en-US" dirty="0"/>
              <a:t>Please refer to ThePulse for the most current information.</a:t>
            </a:r>
          </a:p>
        </p:txBody>
      </p:sp>
    </p:spTree>
    <p:extLst>
      <p:ext uri="{BB962C8B-B14F-4D97-AF65-F5344CB8AC3E}">
        <p14:creationId xmlns:p14="http://schemas.microsoft.com/office/powerpoint/2010/main" val="2119324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4F1ED-9E77-5144-8BFD-211F16C324E2}"/>
              </a:ext>
            </a:extLst>
          </p:cNvPr>
          <p:cNvSpPr>
            <a:spLocks noGrp="1"/>
          </p:cNvSpPr>
          <p:nvPr>
            <p:ph type="sldNum" sz="quarter" idx="12"/>
          </p:nvPr>
        </p:nvSpPr>
        <p:spPr/>
        <p:txBody>
          <a:bodyPr/>
          <a:lstStyle/>
          <a:p>
            <a:fld id="{935F4044-894B-B74C-BA70-A76DFBF02618}" type="slidenum">
              <a:rPr lang="en-US" smtClean="0"/>
              <a:pPr/>
              <a:t>13</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a:extLst>
              <a:ext uri="{FF2B5EF4-FFF2-40B4-BE49-F238E27FC236}">
                <a16:creationId xmlns:a16="http://schemas.microsoft.com/office/drawing/2014/main" id="{F9103299-5C78-4A48-AFE6-A00D4672B2D4}"/>
              </a:ext>
            </a:extLst>
          </p:cNvPr>
          <p:cNvSpPr>
            <a:spLocks noGrp="1"/>
          </p:cNvSpPr>
          <p:nvPr>
            <p:ph type="body" sz="quarter" idx="27"/>
          </p:nvPr>
        </p:nvSpPr>
        <p:spPr>
          <a:xfrm>
            <a:off x="762000" y="124459"/>
            <a:ext cx="7769772" cy="1018592"/>
          </a:xfrm>
        </p:spPr>
        <p:txBody>
          <a:bodyPr/>
          <a:lstStyle/>
          <a:p>
            <a:r>
              <a:rPr lang="en-US" b="0" dirty="0">
                <a:solidFill>
                  <a:srgbClr val="C00000"/>
                </a:solidFill>
              </a:rPr>
              <a:t>Signs and Symptoms of </a:t>
            </a:r>
            <a:br>
              <a:rPr lang="en-US" b="0" dirty="0">
                <a:solidFill>
                  <a:srgbClr val="C00000"/>
                </a:solidFill>
              </a:rPr>
            </a:br>
            <a:r>
              <a:rPr lang="en-US" b="0" dirty="0">
                <a:solidFill>
                  <a:srgbClr val="C00000"/>
                </a:solidFill>
              </a:rPr>
              <a:t>COVID-19</a:t>
            </a:r>
          </a:p>
        </p:txBody>
      </p:sp>
      <p:sp>
        <p:nvSpPr>
          <p:cNvPr id="8" name="Content Placeholder 7">
            <a:extLst>
              <a:ext uri="{FF2B5EF4-FFF2-40B4-BE49-F238E27FC236}">
                <a16:creationId xmlns:a16="http://schemas.microsoft.com/office/drawing/2014/main" id="{078AE79C-8673-D443-A991-F5655B2568AC}"/>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95DDEC19-0F06-304A-9C56-D678EF0FCB15}"/>
              </a:ext>
            </a:extLst>
          </p:cNvPr>
          <p:cNvSpPr>
            <a:spLocks noGrp="1"/>
          </p:cNvSpPr>
          <p:nvPr>
            <p:ph type="body" sz="quarter" idx="35"/>
          </p:nvPr>
        </p:nvSpPr>
        <p:spPr>
          <a:xfrm>
            <a:off x="838200" y="1238250"/>
            <a:ext cx="7769772" cy="2667000"/>
          </a:xfrm>
        </p:spPr>
        <p:txBody>
          <a:bodyPr/>
          <a:lstStyle/>
          <a:p>
            <a:pPr marL="0" indent="0">
              <a:buNone/>
            </a:pPr>
            <a:r>
              <a:rPr lang="en-US" sz="1400" dirty="0"/>
              <a:t>COVID-19 symptoms can include:</a:t>
            </a:r>
          </a:p>
          <a:p>
            <a:pPr marL="0" indent="0">
              <a:buNone/>
            </a:pPr>
            <a:endParaRPr lang="en-US" sz="1400" dirty="0"/>
          </a:p>
          <a:p>
            <a:pPr lvl="3"/>
            <a:r>
              <a:rPr lang="en-US" sz="1400" dirty="0"/>
              <a:t>Fever or chills</a:t>
            </a:r>
          </a:p>
          <a:p>
            <a:pPr lvl="3"/>
            <a:r>
              <a:rPr lang="en-US" sz="1400" dirty="0"/>
              <a:t>New loss of taste or smell</a:t>
            </a:r>
          </a:p>
          <a:p>
            <a:pPr lvl="3"/>
            <a:r>
              <a:rPr lang="en-US" sz="1400" dirty="0"/>
              <a:t>Cough</a:t>
            </a:r>
          </a:p>
          <a:p>
            <a:pPr lvl="3"/>
            <a:r>
              <a:rPr lang="en-US" sz="1400" dirty="0"/>
              <a:t>Sore throat</a:t>
            </a:r>
          </a:p>
          <a:p>
            <a:pPr lvl="3"/>
            <a:r>
              <a:rPr lang="en-US" sz="1400" dirty="0"/>
              <a:t>Shortness of breath or difficulty breathing</a:t>
            </a:r>
          </a:p>
          <a:p>
            <a:pPr lvl="3"/>
            <a:r>
              <a:rPr lang="en-US" sz="1400" dirty="0"/>
              <a:t>Congestion or runny nose</a:t>
            </a:r>
          </a:p>
          <a:p>
            <a:pPr lvl="3"/>
            <a:r>
              <a:rPr lang="en-US" sz="1400" dirty="0"/>
              <a:t>Fatigue</a:t>
            </a:r>
          </a:p>
          <a:p>
            <a:pPr lvl="3"/>
            <a:r>
              <a:rPr lang="en-US" sz="1400" dirty="0"/>
              <a:t>Nausea or vomiting</a:t>
            </a:r>
          </a:p>
          <a:p>
            <a:pPr lvl="3"/>
            <a:r>
              <a:rPr lang="en-US" sz="1400" dirty="0"/>
              <a:t>Muscle or body aches</a:t>
            </a:r>
          </a:p>
          <a:p>
            <a:pPr lvl="3"/>
            <a:r>
              <a:rPr lang="en-US" sz="1400" dirty="0"/>
              <a:t>Diarrhea</a:t>
            </a:r>
          </a:p>
          <a:p>
            <a:pPr lvl="3"/>
            <a:r>
              <a:rPr lang="en-US" sz="1400" dirty="0"/>
              <a:t>Headache</a:t>
            </a:r>
          </a:p>
        </p:txBody>
      </p:sp>
      <p:sp>
        <p:nvSpPr>
          <p:cNvPr id="7" name="Text Placeholder 3">
            <a:extLst>
              <a:ext uri="{FF2B5EF4-FFF2-40B4-BE49-F238E27FC236}">
                <a16:creationId xmlns:a16="http://schemas.microsoft.com/office/drawing/2014/main" id="{4A715D6C-21B1-0A4B-8937-DFDAA727CB9E}"/>
              </a:ext>
            </a:extLst>
          </p:cNvPr>
          <p:cNvSpPr>
            <a:spLocks noGrp="1"/>
          </p:cNvSpPr>
          <p:nvPr>
            <p:ph type="body" sz="quarter" idx="26"/>
          </p:nvPr>
        </p:nvSpPr>
        <p:spPr>
          <a:xfrm>
            <a:off x="5103541" y="4248150"/>
            <a:ext cx="3583259" cy="175864"/>
          </a:xfrm>
        </p:spPr>
        <p:txBody>
          <a:bodyPr/>
          <a:lstStyle/>
          <a:p>
            <a:r>
              <a:rPr lang="en-US" dirty="0"/>
              <a:t>Continued</a:t>
            </a:r>
          </a:p>
        </p:txBody>
      </p:sp>
      <p:sp>
        <p:nvSpPr>
          <p:cNvPr id="4" name="Footer Placeholder 3">
            <a:extLst>
              <a:ext uri="{FF2B5EF4-FFF2-40B4-BE49-F238E27FC236}">
                <a16:creationId xmlns:a16="http://schemas.microsoft.com/office/drawing/2014/main" id="{591BF372-5241-4D2C-B2D4-C3914B8B5E4A}"/>
              </a:ext>
            </a:extLst>
          </p:cNvPr>
          <p:cNvSpPr>
            <a:spLocks noGrp="1"/>
          </p:cNvSpPr>
          <p:nvPr>
            <p:ph type="ftr" sz="quarter" idx="23"/>
          </p:nvPr>
        </p:nvSpPr>
        <p:spPr/>
        <p:txBody>
          <a:bodyPr/>
          <a:lstStyle/>
          <a:p>
            <a:r>
              <a:rPr lang="en-US" dirty="0"/>
              <a:t>Please refer to ThePulse for the most current information.</a:t>
            </a:r>
          </a:p>
        </p:txBody>
      </p:sp>
    </p:spTree>
    <p:extLst>
      <p:ext uri="{BB962C8B-B14F-4D97-AF65-F5344CB8AC3E}">
        <p14:creationId xmlns:p14="http://schemas.microsoft.com/office/powerpoint/2010/main" val="623829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4F1ED-9E77-5144-8BFD-211F16C324E2}"/>
              </a:ext>
            </a:extLst>
          </p:cNvPr>
          <p:cNvSpPr>
            <a:spLocks noGrp="1"/>
          </p:cNvSpPr>
          <p:nvPr>
            <p:ph type="sldNum" sz="quarter" idx="12"/>
          </p:nvPr>
        </p:nvSpPr>
        <p:spPr/>
        <p:txBody>
          <a:bodyPr/>
          <a:lstStyle/>
          <a:p>
            <a:fld id="{935F4044-894B-B74C-BA70-A76DFBF02618}" type="slidenum">
              <a:rPr lang="en-US" smtClean="0"/>
              <a:pPr/>
              <a:t>14</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a:extLst>
              <a:ext uri="{FF2B5EF4-FFF2-40B4-BE49-F238E27FC236}">
                <a16:creationId xmlns:a16="http://schemas.microsoft.com/office/drawing/2014/main" id="{F9103299-5C78-4A48-AFE6-A00D4672B2D4}"/>
              </a:ext>
            </a:extLst>
          </p:cNvPr>
          <p:cNvSpPr>
            <a:spLocks noGrp="1"/>
          </p:cNvSpPr>
          <p:nvPr>
            <p:ph type="body" sz="quarter" idx="27"/>
          </p:nvPr>
        </p:nvSpPr>
        <p:spPr>
          <a:xfrm>
            <a:off x="687114" y="202508"/>
            <a:ext cx="7769772" cy="1018592"/>
          </a:xfrm>
        </p:spPr>
        <p:txBody>
          <a:bodyPr/>
          <a:lstStyle/>
          <a:p>
            <a:r>
              <a:rPr lang="en-US" b="0" dirty="0">
                <a:solidFill>
                  <a:srgbClr val="C00000"/>
                </a:solidFill>
              </a:rPr>
              <a:t>Signs and Symptoms of </a:t>
            </a:r>
            <a:br>
              <a:rPr lang="en-US" b="0" dirty="0">
                <a:solidFill>
                  <a:srgbClr val="C00000"/>
                </a:solidFill>
              </a:rPr>
            </a:br>
            <a:r>
              <a:rPr lang="en-US" b="0" dirty="0">
                <a:solidFill>
                  <a:srgbClr val="C00000"/>
                </a:solidFill>
              </a:rPr>
              <a:t>COVID-19</a:t>
            </a:r>
          </a:p>
        </p:txBody>
      </p:sp>
      <p:sp>
        <p:nvSpPr>
          <p:cNvPr id="8" name="Content Placeholder 7">
            <a:extLst>
              <a:ext uri="{FF2B5EF4-FFF2-40B4-BE49-F238E27FC236}">
                <a16:creationId xmlns:a16="http://schemas.microsoft.com/office/drawing/2014/main" id="{078AE79C-8673-D443-A991-F5655B2568AC}"/>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95DDEC19-0F06-304A-9C56-D678EF0FCB15}"/>
              </a:ext>
            </a:extLst>
          </p:cNvPr>
          <p:cNvSpPr>
            <a:spLocks noGrp="1"/>
          </p:cNvSpPr>
          <p:nvPr>
            <p:ph type="body" sz="quarter" idx="35"/>
          </p:nvPr>
        </p:nvSpPr>
        <p:spPr>
          <a:xfrm>
            <a:off x="838200" y="1610624"/>
            <a:ext cx="7769772" cy="2667000"/>
          </a:xfrm>
        </p:spPr>
        <p:txBody>
          <a:bodyPr/>
          <a:lstStyle/>
          <a:p>
            <a:pPr marL="0" indent="0">
              <a:buNone/>
            </a:pPr>
            <a:r>
              <a:rPr lang="en-US" dirty="0"/>
              <a:t>If you are sick:</a:t>
            </a:r>
          </a:p>
          <a:p>
            <a:endParaRPr lang="en-US" dirty="0"/>
          </a:p>
          <a:p>
            <a:pPr lvl="3"/>
            <a:r>
              <a:rPr lang="en-US" dirty="0"/>
              <a:t>Notify your employer (EH&amp;W or follow directions from CampusClear), </a:t>
            </a:r>
            <a:r>
              <a:rPr lang="en-US" b="1" i="1" dirty="0"/>
              <a:t>stay at home </a:t>
            </a:r>
            <a:r>
              <a:rPr lang="en-US" dirty="0"/>
              <a:t>and isolate yourself from others.</a:t>
            </a:r>
          </a:p>
          <a:p>
            <a:pPr lvl="3"/>
            <a:endParaRPr lang="en-US" dirty="0"/>
          </a:p>
          <a:p>
            <a:pPr lvl="3"/>
            <a:r>
              <a:rPr lang="en-US" dirty="0"/>
              <a:t>Contact your local healthcare provider and get tested if you have symptoms of COVID-19.</a:t>
            </a:r>
          </a:p>
          <a:p>
            <a:pPr lvl="3"/>
            <a:endParaRPr lang="en-US" dirty="0"/>
          </a:p>
          <a:p>
            <a:pPr lvl="3"/>
            <a:r>
              <a:rPr lang="en-US" dirty="0"/>
              <a:t>Call 911 if you are experiencing trouble breathing, or pain/pressure in the chest.</a:t>
            </a:r>
          </a:p>
        </p:txBody>
      </p:sp>
      <p:sp>
        <p:nvSpPr>
          <p:cNvPr id="4" name="Footer Placeholder 3">
            <a:extLst>
              <a:ext uri="{FF2B5EF4-FFF2-40B4-BE49-F238E27FC236}">
                <a16:creationId xmlns:a16="http://schemas.microsoft.com/office/drawing/2014/main" id="{15458392-0AE1-4292-8C38-0DF7BA880F57}"/>
              </a:ext>
            </a:extLst>
          </p:cNvPr>
          <p:cNvSpPr>
            <a:spLocks noGrp="1"/>
          </p:cNvSpPr>
          <p:nvPr>
            <p:ph type="ftr" sz="quarter" idx="23"/>
          </p:nvPr>
        </p:nvSpPr>
        <p:spPr/>
        <p:txBody>
          <a:bodyPr/>
          <a:lstStyle/>
          <a:p>
            <a:r>
              <a:rPr lang="en-US" dirty="0"/>
              <a:t>Please refer to ThePulse for the most current information.</a:t>
            </a:r>
          </a:p>
        </p:txBody>
      </p:sp>
    </p:spTree>
    <p:extLst>
      <p:ext uri="{BB962C8B-B14F-4D97-AF65-F5344CB8AC3E}">
        <p14:creationId xmlns:p14="http://schemas.microsoft.com/office/powerpoint/2010/main" val="1751208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4F1ED-9E77-5144-8BFD-211F16C324E2}"/>
              </a:ext>
            </a:extLst>
          </p:cNvPr>
          <p:cNvSpPr>
            <a:spLocks noGrp="1"/>
          </p:cNvSpPr>
          <p:nvPr>
            <p:ph type="sldNum" sz="quarter" idx="12"/>
          </p:nvPr>
        </p:nvSpPr>
        <p:spPr/>
        <p:txBody>
          <a:bodyPr/>
          <a:lstStyle/>
          <a:p>
            <a:fld id="{935F4044-894B-B74C-BA70-A76DFBF02618}" type="slidenum">
              <a:rPr lang="en-US" smtClean="0"/>
              <a:pPr/>
              <a:t>15</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a:extLst>
              <a:ext uri="{FF2B5EF4-FFF2-40B4-BE49-F238E27FC236}">
                <a16:creationId xmlns:a16="http://schemas.microsoft.com/office/drawing/2014/main" id="{F9103299-5C78-4A48-AFE6-A00D4672B2D4}"/>
              </a:ext>
            </a:extLst>
          </p:cNvPr>
          <p:cNvSpPr>
            <a:spLocks noGrp="1"/>
          </p:cNvSpPr>
          <p:nvPr>
            <p:ph type="body" sz="quarter" idx="27"/>
          </p:nvPr>
        </p:nvSpPr>
        <p:spPr>
          <a:xfrm>
            <a:off x="687114" y="249923"/>
            <a:ext cx="7769772" cy="1018592"/>
          </a:xfrm>
        </p:spPr>
        <p:txBody>
          <a:bodyPr/>
          <a:lstStyle/>
          <a:p>
            <a:r>
              <a:rPr lang="en-US" b="0" dirty="0">
                <a:solidFill>
                  <a:srgbClr val="C00000"/>
                </a:solidFill>
              </a:rPr>
              <a:t>Risk Factors for Severe Illness</a:t>
            </a:r>
          </a:p>
        </p:txBody>
      </p:sp>
      <p:sp>
        <p:nvSpPr>
          <p:cNvPr id="8" name="Content Placeholder 7">
            <a:extLst>
              <a:ext uri="{FF2B5EF4-FFF2-40B4-BE49-F238E27FC236}">
                <a16:creationId xmlns:a16="http://schemas.microsoft.com/office/drawing/2014/main" id="{078AE79C-8673-D443-A991-F5655B2568AC}"/>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95DDEC19-0F06-304A-9C56-D678EF0FCB15}"/>
              </a:ext>
            </a:extLst>
          </p:cNvPr>
          <p:cNvSpPr>
            <a:spLocks noGrp="1"/>
          </p:cNvSpPr>
          <p:nvPr>
            <p:ph type="body" sz="quarter" idx="35"/>
          </p:nvPr>
        </p:nvSpPr>
        <p:spPr>
          <a:xfrm>
            <a:off x="914400" y="1123950"/>
            <a:ext cx="7769772" cy="1018592"/>
          </a:xfrm>
        </p:spPr>
        <p:txBody>
          <a:bodyPr/>
          <a:lstStyle/>
          <a:p>
            <a:pPr marL="0" indent="0">
              <a:lnSpc>
                <a:spcPct val="100000"/>
              </a:lnSpc>
              <a:buNone/>
            </a:pPr>
            <a:r>
              <a:rPr lang="en-US" sz="1400" dirty="0"/>
              <a:t>Severe illness means that a person with COVID-19 may need hospitalization, intensive care, a ventilator to help them breathe or they may even die.  Risk factors* for severe illness can include:</a:t>
            </a:r>
          </a:p>
          <a:p>
            <a:pPr marL="463550" lvl="1" indent="0">
              <a:buNone/>
            </a:pPr>
            <a:endParaRPr lang="en-US" sz="1400" dirty="0"/>
          </a:p>
        </p:txBody>
      </p:sp>
      <p:sp>
        <p:nvSpPr>
          <p:cNvPr id="7" name="Text Placeholder 10">
            <a:extLst>
              <a:ext uri="{FF2B5EF4-FFF2-40B4-BE49-F238E27FC236}">
                <a16:creationId xmlns:a16="http://schemas.microsoft.com/office/drawing/2014/main" id="{B9091991-8E4B-1B4E-94EF-CE4E60D1617B}"/>
              </a:ext>
            </a:extLst>
          </p:cNvPr>
          <p:cNvSpPr txBox="1">
            <a:spLocks/>
          </p:cNvSpPr>
          <p:nvPr/>
        </p:nvSpPr>
        <p:spPr>
          <a:xfrm>
            <a:off x="912540" y="4189358"/>
            <a:ext cx="6174608" cy="230474"/>
          </a:xfrm>
          <a:prstGeom prst="rect">
            <a:avLst/>
          </a:prstGeom>
        </p:spPr>
        <p:txBody>
          <a:bodyPr lIns="0" tIns="0" rIns="0" bIns="0" anchor="b"/>
          <a:lstStyle>
            <a:lvl1pPr marL="0" indent="0" algn="l" defTabSz="685800" rtl="0" eaLnBrk="1" latinLnBrk="0" hangingPunct="1">
              <a:lnSpc>
                <a:spcPct val="100000"/>
              </a:lnSpc>
              <a:spcBef>
                <a:spcPts val="0"/>
              </a:spcBef>
              <a:buFontTx/>
              <a:buNone/>
              <a:defRPr sz="900" b="0" i="0"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685800" rtl="0" eaLnBrk="1" latinLnBrk="0" hangingPunct="1">
              <a:lnSpc>
                <a:spcPct val="90000"/>
              </a:lnSpc>
              <a:spcBef>
                <a:spcPts val="375"/>
              </a:spcBef>
              <a:buFontTx/>
              <a:buNone/>
              <a:defRPr sz="1800" b="1" i="0" kern="1200">
                <a:solidFill>
                  <a:schemeClr val="tx1">
                    <a:lumMod val="75000"/>
                    <a:lumOff val="25000"/>
                  </a:schemeClr>
                </a:solidFill>
                <a:latin typeface="Effra" panose="020B0603020203020204" pitchFamily="34" charset="0"/>
                <a:ea typeface="+mn-ea"/>
                <a:cs typeface="+mn-cs"/>
              </a:defRPr>
            </a:lvl2pPr>
            <a:lvl3pPr marL="685800" indent="0" algn="l" defTabSz="685800" rtl="0" eaLnBrk="1" latinLnBrk="0" hangingPunct="1">
              <a:lnSpc>
                <a:spcPct val="90000"/>
              </a:lnSpc>
              <a:spcBef>
                <a:spcPts val="375"/>
              </a:spcBef>
              <a:buFontTx/>
              <a:buNone/>
              <a:defRPr sz="1500" b="0" i="0" kern="1200">
                <a:solidFill>
                  <a:schemeClr val="tx1">
                    <a:lumMod val="75000"/>
                    <a:lumOff val="25000"/>
                  </a:schemeClr>
                </a:solidFill>
                <a:latin typeface="Effra" panose="020B06030202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lumMod val="75000"/>
                    <a:lumOff val="25000"/>
                  </a:schemeClr>
                </a:solidFill>
                <a:latin typeface="Effra" panose="020B06030202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lumMod val="75000"/>
                    <a:lumOff val="25000"/>
                  </a:schemeClr>
                </a:solidFill>
                <a:latin typeface="Effra" panose="020B06030202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*www.cdc.gov/coronavirus/2019-ncov/need-extra-precautions/people-with-medical-conditions.html   </a:t>
            </a:r>
          </a:p>
        </p:txBody>
      </p:sp>
      <p:sp>
        <p:nvSpPr>
          <p:cNvPr id="4" name="Rectangle 3">
            <a:extLst>
              <a:ext uri="{FF2B5EF4-FFF2-40B4-BE49-F238E27FC236}">
                <a16:creationId xmlns:a16="http://schemas.microsoft.com/office/drawing/2014/main" id="{FC403E22-FBE9-2947-867D-4FEB9A54B1AB}"/>
              </a:ext>
            </a:extLst>
          </p:cNvPr>
          <p:cNvSpPr/>
          <p:nvPr/>
        </p:nvSpPr>
        <p:spPr>
          <a:xfrm>
            <a:off x="1103586" y="1814028"/>
            <a:ext cx="3429000" cy="2123658"/>
          </a:xfrm>
          <a:prstGeom prst="rect">
            <a:avLst/>
          </a:prstGeom>
        </p:spPr>
        <p:txBody>
          <a:bodyPr wrap="square">
            <a:spAutoFit/>
          </a:bodyPr>
          <a:lstStyle/>
          <a:p>
            <a:pPr marL="171450" indent="-17145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Verdana" panose="020B0604030504040204" pitchFamily="34" charset="0"/>
              </a:rPr>
              <a:t>Older adults</a:t>
            </a:r>
          </a:p>
          <a:p>
            <a:pPr marL="171450" indent="-17145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Verdana" panose="020B0604030504040204" pitchFamily="34" charset="0"/>
              </a:rPr>
              <a:t>Pregnant people</a:t>
            </a:r>
          </a:p>
          <a:p>
            <a:pPr marL="171450" indent="-17145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Verdana" panose="020B0604030504040204" pitchFamily="34" charset="0"/>
              </a:rPr>
              <a:t>Cancer</a:t>
            </a:r>
          </a:p>
          <a:p>
            <a:pPr marL="171450" indent="-17145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Verdana" panose="020B0604030504040204" pitchFamily="34" charset="0"/>
              </a:rPr>
              <a:t>Chronic kidney disease</a:t>
            </a:r>
          </a:p>
          <a:p>
            <a:pPr marL="171450" indent="-17145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Verdana" panose="020B0604030504040204" pitchFamily="34" charset="0"/>
              </a:rPr>
              <a:t>Chronic lung diseases (e.g., COPD, asthma, etc.)</a:t>
            </a:r>
          </a:p>
          <a:p>
            <a:pPr marL="171450" indent="-17145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Verdana" panose="020B0604030504040204" pitchFamily="34" charset="0"/>
              </a:rPr>
              <a:t>Dementia or other neurological conditions</a:t>
            </a:r>
          </a:p>
          <a:p>
            <a:pPr marL="171450" indent="-17145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Verdana" panose="020B0604030504040204" pitchFamily="34" charset="0"/>
              </a:rPr>
              <a:t>Diabetes</a:t>
            </a:r>
          </a:p>
          <a:p>
            <a:pPr marL="171450" indent="-17145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Verdana" panose="020B0604030504040204" pitchFamily="34" charset="0"/>
              </a:rPr>
              <a:t>Down syndrome</a:t>
            </a:r>
          </a:p>
          <a:p>
            <a:pPr marL="171450" indent="-17145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Verdana" panose="020B0604030504040204" pitchFamily="34" charset="0"/>
              </a:rPr>
              <a:t>Heart conditions </a:t>
            </a:r>
          </a:p>
        </p:txBody>
      </p:sp>
      <p:sp>
        <p:nvSpPr>
          <p:cNvPr id="10" name="Rectangle 9">
            <a:extLst>
              <a:ext uri="{FF2B5EF4-FFF2-40B4-BE49-F238E27FC236}">
                <a16:creationId xmlns:a16="http://schemas.microsoft.com/office/drawing/2014/main" id="{A99ACC63-3E13-9F4C-9112-E4383F5F5DB6}"/>
              </a:ext>
            </a:extLst>
          </p:cNvPr>
          <p:cNvSpPr/>
          <p:nvPr/>
        </p:nvSpPr>
        <p:spPr>
          <a:xfrm>
            <a:off x="4733910" y="1814028"/>
            <a:ext cx="3429000" cy="2123658"/>
          </a:xfrm>
          <a:prstGeom prst="rect">
            <a:avLst/>
          </a:prstGeom>
        </p:spPr>
        <p:txBody>
          <a:bodyPr wrap="square">
            <a:spAutoFit/>
          </a:bodyPr>
          <a:lstStyle/>
          <a:p>
            <a:pPr marL="171450" indent="-17145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Verdana" panose="020B0604030504040204" pitchFamily="34" charset="0"/>
              </a:rPr>
              <a:t>HIV infection</a:t>
            </a:r>
          </a:p>
          <a:p>
            <a:pPr marL="171450" indent="-17145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Verdana" panose="020B0604030504040204" pitchFamily="34" charset="0"/>
              </a:rPr>
              <a:t>Immunocompromised state </a:t>
            </a:r>
          </a:p>
          <a:p>
            <a:pPr marL="171450" indent="-17145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Verdana" panose="020B0604030504040204" pitchFamily="34" charset="0"/>
              </a:rPr>
              <a:t>Liver disease</a:t>
            </a:r>
          </a:p>
          <a:p>
            <a:pPr marL="171450" indent="-17145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Verdana" panose="020B0604030504040204" pitchFamily="34" charset="0"/>
              </a:rPr>
              <a:t>Overweight and obesity</a:t>
            </a:r>
          </a:p>
          <a:p>
            <a:pPr marL="171450" indent="-17145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Verdana" panose="020B0604030504040204" pitchFamily="34" charset="0"/>
              </a:rPr>
              <a:t>Pregnancy</a:t>
            </a:r>
          </a:p>
          <a:p>
            <a:pPr marL="171450" indent="-17145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Verdana" panose="020B0604030504040204" pitchFamily="34" charset="0"/>
              </a:rPr>
              <a:t>Sick cell disease </a:t>
            </a:r>
          </a:p>
          <a:p>
            <a:pPr marL="171450" indent="-17145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Verdana" panose="020B0604030504040204" pitchFamily="34" charset="0"/>
              </a:rPr>
              <a:t>Smoking, current or former</a:t>
            </a:r>
          </a:p>
          <a:p>
            <a:pPr marL="171450" indent="-17145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Verdana" panose="020B0604030504040204" pitchFamily="34" charset="0"/>
              </a:rPr>
              <a:t>Solid organ or blood stem cell transplant</a:t>
            </a:r>
          </a:p>
          <a:p>
            <a:pPr marL="171450" indent="-17145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Verdana" panose="020B0604030504040204" pitchFamily="34" charset="0"/>
              </a:rPr>
              <a:t>Stroke or cerebrovascular disease</a:t>
            </a:r>
          </a:p>
          <a:p>
            <a:pPr marL="171450" indent="-171450">
              <a:buFont typeface="Courier New" panose="02070309020205020404" pitchFamily="49" charset="0"/>
              <a:buChar char="o"/>
            </a:pPr>
            <a:r>
              <a:rPr lang="en-US" sz="1200" dirty="0">
                <a:latin typeface="Verdana" panose="020B0604030504040204" pitchFamily="34" charset="0"/>
                <a:ea typeface="Verdana" panose="020B0604030504040204" pitchFamily="34" charset="0"/>
                <a:cs typeface="Verdana" panose="020B0604030504040204" pitchFamily="34" charset="0"/>
              </a:rPr>
              <a:t>Substance use disorders</a:t>
            </a:r>
          </a:p>
        </p:txBody>
      </p:sp>
      <p:sp>
        <p:nvSpPr>
          <p:cNvPr id="6" name="Footer Placeholder 5">
            <a:extLst>
              <a:ext uri="{FF2B5EF4-FFF2-40B4-BE49-F238E27FC236}">
                <a16:creationId xmlns:a16="http://schemas.microsoft.com/office/drawing/2014/main" id="{80B39FDD-E218-4C31-BDA5-4334519D8FA7}"/>
              </a:ext>
            </a:extLst>
          </p:cNvPr>
          <p:cNvSpPr>
            <a:spLocks noGrp="1"/>
          </p:cNvSpPr>
          <p:nvPr>
            <p:ph type="ftr" sz="quarter" idx="23"/>
          </p:nvPr>
        </p:nvSpPr>
        <p:spPr/>
        <p:txBody>
          <a:bodyPr/>
          <a:lstStyle/>
          <a:p>
            <a:r>
              <a:rPr lang="en-US" dirty="0"/>
              <a:t>Please refer to ThePulse for the most current information.</a:t>
            </a:r>
          </a:p>
        </p:txBody>
      </p:sp>
    </p:spTree>
    <p:extLst>
      <p:ext uri="{BB962C8B-B14F-4D97-AF65-F5344CB8AC3E}">
        <p14:creationId xmlns:p14="http://schemas.microsoft.com/office/powerpoint/2010/main" val="541273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4F1ED-9E77-5144-8BFD-211F16C324E2}"/>
              </a:ext>
            </a:extLst>
          </p:cNvPr>
          <p:cNvSpPr>
            <a:spLocks noGrp="1"/>
          </p:cNvSpPr>
          <p:nvPr>
            <p:ph type="sldNum" sz="quarter" idx="12"/>
          </p:nvPr>
        </p:nvSpPr>
        <p:spPr/>
        <p:txBody>
          <a:bodyPr/>
          <a:lstStyle/>
          <a:p>
            <a:fld id="{935F4044-894B-B74C-BA70-A76DFBF02618}" type="slidenum">
              <a:rPr lang="en-US" smtClean="0"/>
              <a:pPr/>
              <a:t>16</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a:extLst>
              <a:ext uri="{FF2B5EF4-FFF2-40B4-BE49-F238E27FC236}">
                <a16:creationId xmlns:a16="http://schemas.microsoft.com/office/drawing/2014/main" id="{F9103299-5C78-4A48-AFE6-A00D4672B2D4}"/>
              </a:ext>
            </a:extLst>
          </p:cNvPr>
          <p:cNvSpPr>
            <a:spLocks noGrp="1"/>
          </p:cNvSpPr>
          <p:nvPr>
            <p:ph type="body" sz="quarter" idx="27"/>
          </p:nvPr>
        </p:nvSpPr>
        <p:spPr>
          <a:xfrm>
            <a:off x="762000" y="285750"/>
            <a:ext cx="7769772" cy="1018592"/>
          </a:xfrm>
        </p:spPr>
        <p:txBody>
          <a:bodyPr/>
          <a:lstStyle/>
          <a:p>
            <a:r>
              <a:rPr lang="en-US" b="0" dirty="0">
                <a:solidFill>
                  <a:srgbClr val="C00000"/>
                </a:solidFill>
              </a:rPr>
              <a:t>When to Seek Medical Care</a:t>
            </a:r>
          </a:p>
        </p:txBody>
      </p:sp>
      <p:sp>
        <p:nvSpPr>
          <p:cNvPr id="8" name="Content Placeholder 7">
            <a:extLst>
              <a:ext uri="{FF2B5EF4-FFF2-40B4-BE49-F238E27FC236}">
                <a16:creationId xmlns:a16="http://schemas.microsoft.com/office/drawing/2014/main" id="{078AE79C-8673-D443-A991-F5655B2568AC}"/>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95DDEC19-0F06-304A-9C56-D678EF0FCB15}"/>
              </a:ext>
            </a:extLst>
          </p:cNvPr>
          <p:cNvSpPr>
            <a:spLocks noGrp="1"/>
          </p:cNvSpPr>
          <p:nvPr>
            <p:ph type="body" sz="quarter" idx="35"/>
          </p:nvPr>
        </p:nvSpPr>
        <p:spPr>
          <a:xfrm>
            <a:off x="914400" y="1047750"/>
            <a:ext cx="7769772" cy="2895600"/>
          </a:xfrm>
        </p:spPr>
        <p:txBody>
          <a:bodyPr/>
          <a:lstStyle/>
          <a:p>
            <a:pPr marL="0" indent="0">
              <a:buNone/>
            </a:pPr>
            <a:r>
              <a:rPr lang="en-US" b="1" dirty="0"/>
              <a:t>Seek emergency medical care immediately</a:t>
            </a:r>
            <a:r>
              <a:rPr lang="en-US" dirty="0"/>
              <a:t> (call 911) if you or someone else is having:</a:t>
            </a:r>
          </a:p>
          <a:p>
            <a:endParaRPr lang="en-US" dirty="0"/>
          </a:p>
          <a:p>
            <a:pPr lvl="3"/>
            <a:r>
              <a:rPr lang="en-US" dirty="0"/>
              <a:t>Trouble breathing</a:t>
            </a:r>
          </a:p>
          <a:p>
            <a:pPr lvl="3"/>
            <a:r>
              <a:rPr lang="en-US" dirty="0"/>
              <a:t>Persistent pain or pressure in the chest</a:t>
            </a:r>
          </a:p>
          <a:p>
            <a:pPr lvl="3"/>
            <a:r>
              <a:rPr lang="en-US" dirty="0"/>
              <a:t>New confusion</a:t>
            </a:r>
          </a:p>
          <a:p>
            <a:pPr lvl="3"/>
            <a:r>
              <a:rPr lang="en-US" dirty="0"/>
              <a:t>Inability to wake or stay awake</a:t>
            </a:r>
          </a:p>
          <a:p>
            <a:pPr lvl="3"/>
            <a:r>
              <a:rPr lang="en-US" dirty="0"/>
              <a:t>Pale, gray, or blue-colored skin, lips, or nail beds, depending on skin tone</a:t>
            </a:r>
          </a:p>
          <a:p>
            <a:pPr lvl="2"/>
            <a:endParaRPr lang="en-US" dirty="0"/>
          </a:p>
          <a:p>
            <a:pPr marL="0" lvl="2" indent="0">
              <a:buNone/>
            </a:pPr>
            <a:r>
              <a:rPr lang="en-US" dirty="0"/>
              <a:t>These are not all possible symptoms. Call your medical provider for any other symptoms that are severe or concerning to you.</a:t>
            </a:r>
            <a:endParaRPr lang="en-US" dirty="0">
              <a:solidFill>
                <a:srgbClr val="0070C0"/>
              </a:solidFill>
            </a:endParaRPr>
          </a:p>
        </p:txBody>
      </p:sp>
      <p:sp>
        <p:nvSpPr>
          <p:cNvPr id="4" name="Footer Placeholder 3">
            <a:extLst>
              <a:ext uri="{FF2B5EF4-FFF2-40B4-BE49-F238E27FC236}">
                <a16:creationId xmlns:a16="http://schemas.microsoft.com/office/drawing/2014/main" id="{ACD93364-BA93-49AE-A80F-E9216AD0CC54}"/>
              </a:ext>
            </a:extLst>
          </p:cNvPr>
          <p:cNvSpPr>
            <a:spLocks noGrp="1"/>
          </p:cNvSpPr>
          <p:nvPr>
            <p:ph type="ftr" sz="quarter" idx="23"/>
          </p:nvPr>
        </p:nvSpPr>
        <p:spPr/>
        <p:txBody>
          <a:bodyPr/>
          <a:lstStyle/>
          <a:p>
            <a:r>
              <a:rPr lang="en-US" dirty="0"/>
              <a:t>Please refer to ThePulse for the most current information.</a:t>
            </a:r>
          </a:p>
        </p:txBody>
      </p:sp>
    </p:spTree>
    <p:extLst>
      <p:ext uri="{BB962C8B-B14F-4D97-AF65-F5344CB8AC3E}">
        <p14:creationId xmlns:p14="http://schemas.microsoft.com/office/powerpoint/2010/main" val="2080677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4F1ED-9E77-5144-8BFD-211F16C324E2}"/>
              </a:ext>
            </a:extLst>
          </p:cNvPr>
          <p:cNvSpPr>
            <a:spLocks noGrp="1"/>
          </p:cNvSpPr>
          <p:nvPr>
            <p:ph type="sldNum" sz="quarter" idx="12"/>
          </p:nvPr>
        </p:nvSpPr>
        <p:spPr/>
        <p:txBody>
          <a:bodyPr/>
          <a:lstStyle/>
          <a:p>
            <a:fld id="{935F4044-894B-B74C-BA70-A76DFBF02618}" type="slidenum">
              <a:rPr lang="en-US" smtClean="0"/>
              <a:pPr/>
              <a:t>17</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a:extLst>
              <a:ext uri="{FF2B5EF4-FFF2-40B4-BE49-F238E27FC236}">
                <a16:creationId xmlns:a16="http://schemas.microsoft.com/office/drawing/2014/main" id="{F9103299-5C78-4A48-AFE6-A00D4672B2D4}"/>
              </a:ext>
            </a:extLst>
          </p:cNvPr>
          <p:cNvSpPr>
            <a:spLocks noGrp="1"/>
          </p:cNvSpPr>
          <p:nvPr>
            <p:ph type="body" sz="quarter" idx="27"/>
          </p:nvPr>
        </p:nvSpPr>
        <p:spPr>
          <a:xfrm>
            <a:off x="762000" y="292194"/>
            <a:ext cx="7769772" cy="1018592"/>
          </a:xfrm>
        </p:spPr>
        <p:txBody>
          <a:bodyPr/>
          <a:lstStyle/>
          <a:p>
            <a:r>
              <a:rPr lang="en-US" b="0" dirty="0">
                <a:solidFill>
                  <a:srgbClr val="C00000"/>
                </a:solidFill>
              </a:rPr>
              <a:t>Facemasks</a:t>
            </a:r>
          </a:p>
        </p:txBody>
      </p:sp>
      <p:sp>
        <p:nvSpPr>
          <p:cNvPr id="8" name="Content Placeholder 7">
            <a:extLst>
              <a:ext uri="{FF2B5EF4-FFF2-40B4-BE49-F238E27FC236}">
                <a16:creationId xmlns:a16="http://schemas.microsoft.com/office/drawing/2014/main" id="{078AE79C-8673-D443-A991-F5655B2568AC}"/>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95DDEC19-0F06-304A-9C56-D678EF0FCB15}"/>
              </a:ext>
            </a:extLst>
          </p:cNvPr>
          <p:cNvSpPr>
            <a:spLocks noGrp="1"/>
          </p:cNvSpPr>
          <p:nvPr>
            <p:ph type="body" sz="quarter" idx="35"/>
          </p:nvPr>
        </p:nvSpPr>
        <p:spPr>
          <a:xfrm>
            <a:off x="914400" y="1324558"/>
            <a:ext cx="7769772" cy="1018592"/>
          </a:xfrm>
        </p:spPr>
        <p:txBody>
          <a:bodyPr/>
          <a:lstStyle/>
          <a:p>
            <a:pPr marL="0" indent="0">
              <a:lnSpc>
                <a:spcPct val="100000"/>
              </a:lnSpc>
              <a:buNone/>
            </a:pPr>
            <a:r>
              <a:rPr lang="en-US" sz="1400" dirty="0"/>
              <a:t>The employer must provide, and ensure employees wear, facemasks when indoors and when occupying a vehicle with other people for work purposes.</a:t>
            </a:r>
          </a:p>
          <a:p>
            <a:pPr marL="0" indent="0">
              <a:lnSpc>
                <a:spcPct val="100000"/>
              </a:lnSpc>
              <a:buNone/>
            </a:pPr>
            <a:endParaRPr lang="en-US" sz="1400" dirty="0"/>
          </a:p>
          <a:p>
            <a:pPr marL="0" indent="0">
              <a:lnSpc>
                <a:spcPct val="100000"/>
              </a:lnSpc>
              <a:buNone/>
            </a:pPr>
            <a:r>
              <a:rPr lang="en-US" sz="1400" dirty="0"/>
              <a:t>Facemasks must be: </a:t>
            </a:r>
          </a:p>
          <a:p>
            <a:pPr lvl="3">
              <a:lnSpc>
                <a:spcPct val="100000"/>
              </a:lnSpc>
            </a:pPr>
            <a:r>
              <a:rPr lang="en-US" sz="1400" dirty="0"/>
              <a:t>Cleared by the Food and Drug Administration (FDA), authorized by an FDA Emergency Use Authorization (EUA) or otherwise offered or distributed as described in an FDA enforcement policy. </a:t>
            </a:r>
          </a:p>
          <a:p>
            <a:pPr lvl="3">
              <a:lnSpc>
                <a:spcPct val="100000"/>
              </a:lnSpc>
            </a:pPr>
            <a:r>
              <a:rPr lang="en-US" sz="1400" dirty="0"/>
              <a:t>Worn by each employee over the nose and mouth.</a:t>
            </a:r>
          </a:p>
          <a:p>
            <a:pPr lvl="3">
              <a:lnSpc>
                <a:spcPct val="100000"/>
              </a:lnSpc>
            </a:pPr>
            <a:r>
              <a:rPr lang="en-US" sz="1400" dirty="0"/>
              <a:t>Changed at least once per day, whenever they are soiled or damaged, and more frequently as necessary (e.g., patient care reasons).</a:t>
            </a:r>
          </a:p>
          <a:p>
            <a:pPr>
              <a:lnSpc>
                <a:spcPct val="100000"/>
              </a:lnSpc>
            </a:pPr>
            <a:endParaRPr lang="en-US" sz="1400" dirty="0">
              <a:solidFill>
                <a:srgbClr val="0070C0"/>
              </a:solidFill>
            </a:endParaRPr>
          </a:p>
          <a:p>
            <a:pPr>
              <a:lnSpc>
                <a:spcPct val="100000"/>
              </a:lnSpc>
              <a:buFont typeface="Wingdings" panose="05000000000000000000" pitchFamily="2" charset="2"/>
              <a:buChar char="Ø"/>
            </a:pPr>
            <a:r>
              <a:rPr lang="en-US" sz="1800" dirty="0">
                <a:solidFill>
                  <a:srgbClr val="C00000"/>
                </a:solidFill>
              </a:rPr>
              <a:t>SBUH provides compliant face masks for all employees, and requires use subject to public health guidance.</a:t>
            </a:r>
          </a:p>
        </p:txBody>
      </p:sp>
      <p:sp>
        <p:nvSpPr>
          <p:cNvPr id="7" name="Text Placeholder 3">
            <a:extLst>
              <a:ext uri="{FF2B5EF4-FFF2-40B4-BE49-F238E27FC236}">
                <a16:creationId xmlns:a16="http://schemas.microsoft.com/office/drawing/2014/main" id="{55B6F49A-E65F-B746-9F3A-E3DFF8567B5E}"/>
              </a:ext>
            </a:extLst>
          </p:cNvPr>
          <p:cNvSpPr>
            <a:spLocks noGrp="1"/>
          </p:cNvSpPr>
          <p:nvPr>
            <p:ph type="body" sz="quarter" idx="26"/>
          </p:nvPr>
        </p:nvSpPr>
        <p:spPr>
          <a:xfrm>
            <a:off x="5103541" y="4248150"/>
            <a:ext cx="3583259" cy="175864"/>
          </a:xfrm>
        </p:spPr>
        <p:txBody>
          <a:bodyPr/>
          <a:lstStyle/>
          <a:p>
            <a:endParaRPr lang="en-US" dirty="0"/>
          </a:p>
        </p:txBody>
      </p:sp>
      <p:sp>
        <p:nvSpPr>
          <p:cNvPr id="4" name="Footer Placeholder 3">
            <a:extLst>
              <a:ext uri="{FF2B5EF4-FFF2-40B4-BE49-F238E27FC236}">
                <a16:creationId xmlns:a16="http://schemas.microsoft.com/office/drawing/2014/main" id="{BE0CC51E-7DAF-494B-ADE3-DFC0AA783147}"/>
              </a:ext>
            </a:extLst>
          </p:cNvPr>
          <p:cNvSpPr>
            <a:spLocks noGrp="1"/>
          </p:cNvSpPr>
          <p:nvPr>
            <p:ph type="ftr" sz="quarter" idx="23"/>
          </p:nvPr>
        </p:nvSpPr>
        <p:spPr/>
        <p:txBody>
          <a:bodyPr/>
          <a:lstStyle/>
          <a:p>
            <a:r>
              <a:rPr lang="en-US" dirty="0"/>
              <a:t>Please refer to ThePulse for the most current information.</a:t>
            </a:r>
          </a:p>
        </p:txBody>
      </p:sp>
    </p:spTree>
    <p:extLst>
      <p:ext uri="{BB962C8B-B14F-4D97-AF65-F5344CB8AC3E}">
        <p14:creationId xmlns:p14="http://schemas.microsoft.com/office/powerpoint/2010/main" val="1550309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C6544B-7A41-4EA7-A3C4-106A27842F56}"/>
              </a:ext>
            </a:extLst>
          </p:cNvPr>
          <p:cNvSpPr>
            <a:spLocks noGrp="1"/>
          </p:cNvSpPr>
          <p:nvPr>
            <p:ph type="sldNum" sz="quarter" idx="12"/>
          </p:nvPr>
        </p:nvSpPr>
        <p:spPr/>
        <p:txBody>
          <a:bodyPr/>
          <a:lstStyle/>
          <a:p>
            <a:fld id="{935F4044-894B-B74C-BA70-A76DFBF02618}" type="slidenum">
              <a:rPr lang="en-US" smtClean="0"/>
              <a:pPr/>
              <a:t>18</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7FC88DA1-4E58-4EBB-B41E-CDCD264A4D28}"/>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14B5CE0A-62F1-41AA-BA10-1277C35164E8}"/>
              </a:ext>
            </a:extLst>
          </p:cNvPr>
          <p:cNvSpPr>
            <a:spLocks noGrp="1"/>
          </p:cNvSpPr>
          <p:nvPr>
            <p:ph type="body" sz="quarter" idx="27"/>
          </p:nvPr>
        </p:nvSpPr>
        <p:spPr>
          <a:xfrm>
            <a:off x="687114" y="167309"/>
            <a:ext cx="7769772" cy="1018592"/>
          </a:xfrm>
        </p:spPr>
        <p:txBody>
          <a:bodyPr/>
          <a:lstStyle/>
          <a:p>
            <a:r>
              <a:rPr lang="en-US" b="0" dirty="0">
                <a:solidFill>
                  <a:srgbClr val="C00000"/>
                </a:solidFill>
              </a:rPr>
              <a:t>Facemasks</a:t>
            </a:r>
          </a:p>
          <a:p>
            <a:r>
              <a:rPr lang="en-US" sz="1800" b="0" dirty="0">
                <a:solidFill>
                  <a:srgbClr val="C00000"/>
                </a:solidFill>
              </a:rPr>
              <a:t>August 4 - Revised Mask Guidance </a:t>
            </a:r>
          </a:p>
          <a:p>
            <a:r>
              <a:rPr lang="en-US" sz="1800" b="0" dirty="0">
                <a:solidFill>
                  <a:srgbClr val="C00000"/>
                </a:solidFill>
              </a:rPr>
              <a:t>Throughout All Stony Brook Medicine Buildings</a:t>
            </a:r>
          </a:p>
          <a:p>
            <a:endParaRPr lang="en-US" dirty="0"/>
          </a:p>
        </p:txBody>
      </p:sp>
      <p:sp>
        <p:nvSpPr>
          <p:cNvPr id="6" name="Content Placeholder 5">
            <a:extLst>
              <a:ext uri="{FF2B5EF4-FFF2-40B4-BE49-F238E27FC236}">
                <a16:creationId xmlns:a16="http://schemas.microsoft.com/office/drawing/2014/main" id="{1758A28C-4A1F-4D39-B11F-D4E9EC1FF0F1}"/>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16715680-4B0E-4935-A408-C02761D3A269}"/>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6683E9D5-14C2-4471-AE29-5C5B9EFBDD32}"/>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9ABD1664-DFE4-472C-A123-1549B809FDA5}"/>
              </a:ext>
            </a:extLst>
          </p:cNvPr>
          <p:cNvSpPr>
            <a:spLocks noGrp="1"/>
          </p:cNvSpPr>
          <p:nvPr>
            <p:ph type="body" sz="quarter" idx="35"/>
          </p:nvPr>
        </p:nvSpPr>
        <p:spPr>
          <a:xfrm>
            <a:off x="801710" y="1664004"/>
            <a:ext cx="7848600" cy="2667000"/>
          </a:xfrm>
        </p:spPr>
        <p:txBody>
          <a:bodyPr/>
          <a:lstStyle/>
          <a:p>
            <a:pPr marL="0" indent="0">
              <a:buNone/>
            </a:pPr>
            <a:endParaRPr lang="en-US" dirty="0"/>
          </a:p>
          <a:p>
            <a:pPr marL="0" indent="0">
              <a:lnSpc>
                <a:spcPct val="150000"/>
              </a:lnSpc>
              <a:buNone/>
            </a:pPr>
            <a:r>
              <a:rPr lang="en-US" sz="1800" dirty="0"/>
              <a:t>As a follow-up to the </a:t>
            </a:r>
            <a:r>
              <a:rPr lang="en-US" sz="1800" dirty="0">
                <a:hlinkClick r:id="rId2">
                  <a:extLst>
                    <a:ext uri="{A12FA001-AC4F-418D-AE19-62706E023703}">
                      <ahyp:hlinkClr xmlns:ahyp="http://schemas.microsoft.com/office/drawing/2018/hyperlinkcolor" val="tx"/>
                    </a:ext>
                  </a:extLst>
                </a:hlinkClick>
              </a:rPr>
              <a:t>email message</a:t>
            </a:r>
            <a:r>
              <a:rPr lang="en-US" sz="1800" dirty="0"/>
              <a:t> that was sent from University officials on Monday, August 2, we want to remind all faculty and staff that effective immediately we are requiring that everyone, regardless of their vaccination status, must wear face masks when inside all Stony Brook Medicine buildings. </a:t>
            </a:r>
          </a:p>
        </p:txBody>
      </p:sp>
      <p:sp>
        <p:nvSpPr>
          <p:cNvPr id="10" name="Content Placeholder 9">
            <a:extLst>
              <a:ext uri="{FF2B5EF4-FFF2-40B4-BE49-F238E27FC236}">
                <a16:creationId xmlns:a16="http://schemas.microsoft.com/office/drawing/2014/main" id="{24EBB133-3458-4C96-89B3-7894764F5DAE}"/>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2F3B873E-46D8-47D7-90DD-C446FB98384B}"/>
              </a:ext>
            </a:extLst>
          </p:cNvPr>
          <p:cNvSpPr>
            <a:spLocks noGrp="1"/>
          </p:cNvSpPr>
          <p:nvPr>
            <p:ph type="body" sz="quarter" idx="37"/>
          </p:nvPr>
        </p:nvSpPr>
        <p:spPr/>
        <p:txBody>
          <a:bodyPr/>
          <a:lstStyle/>
          <a:p>
            <a:endParaRPr lang="en-US" dirty="0"/>
          </a:p>
        </p:txBody>
      </p:sp>
      <p:sp>
        <p:nvSpPr>
          <p:cNvPr id="12" name="Footer Placeholder 11">
            <a:extLst>
              <a:ext uri="{FF2B5EF4-FFF2-40B4-BE49-F238E27FC236}">
                <a16:creationId xmlns:a16="http://schemas.microsoft.com/office/drawing/2014/main" id="{18B097DA-C62E-44D7-A7C6-EC051EA87E60}"/>
              </a:ext>
            </a:extLst>
          </p:cNvPr>
          <p:cNvSpPr>
            <a:spLocks noGrp="1"/>
          </p:cNvSpPr>
          <p:nvPr>
            <p:ph type="ftr" sz="quarter" idx="23"/>
          </p:nvPr>
        </p:nvSpPr>
        <p:spPr/>
        <p:txBody>
          <a:bodyPr/>
          <a:lstStyle/>
          <a:p>
            <a:r>
              <a:rPr lang="en-US" dirty="0"/>
              <a:t>Please refer to ThePulse for the most current information.</a:t>
            </a:r>
          </a:p>
        </p:txBody>
      </p:sp>
    </p:spTree>
    <p:extLst>
      <p:ext uri="{BB962C8B-B14F-4D97-AF65-F5344CB8AC3E}">
        <p14:creationId xmlns:p14="http://schemas.microsoft.com/office/powerpoint/2010/main" val="2632434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A400D1-DCF6-4D01-8F75-9483E3361D3C}"/>
              </a:ext>
            </a:extLst>
          </p:cNvPr>
          <p:cNvSpPr>
            <a:spLocks noGrp="1"/>
          </p:cNvSpPr>
          <p:nvPr>
            <p:ph type="sldNum" sz="quarter" idx="12"/>
          </p:nvPr>
        </p:nvSpPr>
        <p:spPr/>
        <p:txBody>
          <a:bodyPr/>
          <a:lstStyle/>
          <a:p>
            <a:fld id="{935F4044-894B-B74C-BA70-A76DFBF02618}" type="slidenum">
              <a:rPr lang="en-US" smtClean="0"/>
              <a:pPr/>
              <a:t>19</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9EAC6328-42E8-4B80-8E35-6FD7CB2C9E02}"/>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7877DBC7-1BDC-4F61-971F-1EC1976D2596}"/>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85F1650E-2573-4EAF-BF7B-3C95ABE5000A}"/>
              </a:ext>
            </a:extLst>
          </p:cNvPr>
          <p:cNvSpPr>
            <a:spLocks noGrp="1"/>
          </p:cNvSpPr>
          <p:nvPr>
            <p:ph type="body" sz="quarter" idx="27"/>
          </p:nvPr>
        </p:nvSpPr>
        <p:spPr>
          <a:xfrm>
            <a:off x="762000" y="260466"/>
            <a:ext cx="7769772" cy="1018592"/>
          </a:xfrm>
        </p:spPr>
        <p:txBody>
          <a:bodyPr/>
          <a:lstStyle/>
          <a:p>
            <a:r>
              <a:rPr lang="en-US" b="0" dirty="0">
                <a:solidFill>
                  <a:srgbClr val="C00000"/>
                </a:solidFill>
              </a:rPr>
              <a:t>Facemasks</a:t>
            </a:r>
          </a:p>
          <a:p>
            <a:endParaRPr lang="en-US" dirty="0"/>
          </a:p>
          <a:p>
            <a:endParaRPr lang="en-US" dirty="0"/>
          </a:p>
        </p:txBody>
      </p:sp>
      <p:sp>
        <p:nvSpPr>
          <p:cNvPr id="6" name="Content Placeholder 5">
            <a:extLst>
              <a:ext uri="{FF2B5EF4-FFF2-40B4-BE49-F238E27FC236}">
                <a16:creationId xmlns:a16="http://schemas.microsoft.com/office/drawing/2014/main" id="{E6F292FA-1924-4413-8EFC-F7C733DA4AB9}"/>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38F05BD9-1A6A-4C2C-B498-9AE399E475FF}"/>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0C9A6667-AF7E-4BD1-A163-1F439F6B5295}"/>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37C8DA5D-3631-4763-B413-5909ED31E47D}"/>
              </a:ext>
            </a:extLst>
          </p:cNvPr>
          <p:cNvSpPr>
            <a:spLocks noGrp="1"/>
          </p:cNvSpPr>
          <p:nvPr>
            <p:ph type="body" sz="quarter" idx="35"/>
          </p:nvPr>
        </p:nvSpPr>
        <p:spPr>
          <a:xfrm>
            <a:off x="762000" y="863583"/>
            <a:ext cx="7772400" cy="3376264"/>
          </a:xfrm>
        </p:spPr>
        <p:txBody>
          <a:bodyPr/>
          <a:lstStyle/>
          <a:p>
            <a:pPr marL="0" indent="0">
              <a:lnSpc>
                <a:spcPct val="150000"/>
              </a:lnSpc>
              <a:buNone/>
            </a:pPr>
            <a:r>
              <a:rPr lang="en-US" dirty="0"/>
              <a:t>This facemask requirement includes the Health Sciences and Basic Sciences Towers, offices in Flowerfield, Tech Park, Ronkonkoma and Commack, and administrative areas within outpatient facilities and physician practices where mask restrictions were previously lifted. The mask guidance for inside the hospital and all patient-care areas has not changed where masks are still required for everyone.</a:t>
            </a:r>
          </a:p>
          <a:p>
            <a:pPr marL="0" indent="0">
              <a:lnSpc>
                <a:spcPct val="150000"/>
              </a:lnSpc>
              <a:buNone/>
            </a:pPr>
            <a:endParaRPr lang="en-US" dirty="0"/>
          </a:p>
          <a:p>
            <a:pPr marL="0" indent="0">
              <a:lnSpc>
                <a:spcPct val="100000"/>
              </a:lnSpc>
              <a:buNone/>
            </a:pPr>
            <a:r>
              <a:rPr lang="en-US" b="1" dirty="0"/>
              <a:t>NOTE:</a:t>
            </a:r>
            <a:r>
              <a:rPr lang="en-US" dirty="0"/>
              <a:t> If you work in an office located in the hospital with another person, regardless of your vaccination status, you must wear a mask or remain at least 6 feet apart. If you are alone in your office, you do not need to be masked.</a:t>
            </a:r>
          </a:p>
          <a:p>
            <a:endParaRPr lang="en-US" dirty="0"/>
          </a:p>
          <a:p>
            <a:endParaRPr lang="en-US" dirty="0"/>
          </a:p>
        </p:txBody>
      </p:sp>
      <p:sp>
        <p:nvSpPr>
          <p:cNvPr id="10" name="Content Placeholder 9">
            <a:extLst>
              <a:ext uri="{FF2B5EF4-FFF2-40B4-BE49-F238E27FC236}">
                <a16:creationId xmlns:a16="http://schemas.microsoft.com/office/drawing/2014/main" id="{7587B06A-E611-46EE-9552-4D49732DD914}"/>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C25C7A44-62E8-4C25-B440-9DF6AD598C7C}"/>
              </a:ext>
            </a:extLst>
          </p:cNvPr>
          <p:cNvSpPr>
            <a:spLocks noGrp="1"/>
          </p:cNvSpPr>
          <p:nvPr>
            <p:ph type="body" sz="quarter" idx="37"/>
          </p:nvPr>
        </p:nvSpPr>
        <p:spPr/>
        <p:txBody>
          <a:bodyPr/>
          <a:lstStyle/>
          <a:p>
            <a:endParaRPr lang="en-US" dirty="0"/>
          </a:p>
        </p:txBody>
      </p:sp>
    </p:spTree>
    <p:extLst>
      <p:ext uri="{BB962C8B-B14F-4D97-AF65-F5344CB8AC3E}">
        <p14:creationId xmlns:p14="http://schemas.microsoft.com/office/powerpoint/2010/main" val="4277284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9C1FD2-708C-4B43-B788-E31A7E2A67A3}"/>
              </a:ext>
            </a:extLst>
          </p:cNvPr>
          <p:cNvSpPr>
            <a:spLocks noGrp="1"/>
          </p:cNvSpPr>
          <p:nvPr>
            <p:ph type="body" sz="quarter" idx="19"/>
          </p:nvPr>
        </p:nvSpPr>
        <p:spPr/>
        <p:txBody>
          <a:bodyPr/>
          <a:lstStyle/>
          <a:p>
            <a:r>
              <a:rPr lang="en-US" dirty="0"/>
              <a:t>COVID-19 </a:t>
            </a:r>
            <a:br>
              <a:rPr lang="en-US" dirty="0"/>
            </a:br>
            <a:r>
              <a:rPr lang="en-US" dirty="0"/>
              <a:t>Emergency Temporary Standard (ETS) </a:t>
            </a:r>
            <a:br>
              <a:rPr lang="en-US" sz="1800" dirty="0"/>
            </a:br>
            <a:r>
              <a:rPr lang="en-US" sz="1800" dirty="0"/>
              <a:t>Healthcare 29 CFR 1910.502</a:t>
            </a:r>
            <a:endParaRPr lang="en-US" dirty="0"/>
          </a:p>
        </p:txBody>
      </p:sp>
      <p:sp>
        <p:nvSpPr>
          <p:cNvPr id="3" name="Text Placeholder 2">
            <a:extLst>
              <a:ext uri="{FF2B5EF4-FFF2-40B4-BE49-F238E27FC236}">
                <a16:creationId xmlns:a16="http://schemas.microsoft.com/office/drawing/2014/main" id="{CA294F01-6082-EF48-8EA2-88270D2E6C66}"/>
              </a:ext>
            </a:extLst>
          </p:cNvPr>
          <p:cNvSpPr>
            <a:spLocks noGrp="1"/>
          </p:cNvSpPr>
          <p:nvPr>
            <p:ph type="body" sz="quarter" idx="20"/>
          </p:nvPr>
        </p:nvSpPr>
        <p:spPr>
          <a:xfrm>
            <a:off x="1219199" y="3333749"/>
            <a:ext cx="7467601" cy="990597"/>
          </a:xfrm>
        </p:spPr>
        <p:txBody>
          <a:bodyPr/>
          <a:lstStyle/>
          <a:p>
            <a:r>
              <a:rPr lang="en-US" dirty="0"/>
              <a:t>Employee Training Presentation</a:t>
            </a:r>
          </a:p>
          <a:p>
            <a:r>
              <a:rPr lang="en-US" dirty="0"/>
              <a:t>August 2021</a:t>
            </a:r>
          </a:p>
          <a:p>
            <a:endParaRPr lang="en-US" dirty="0"/>
          </a:p>
        </p:txBody>
      </p:sp>
    </p:spTree>
    <p:extLst>
      <p:ext uri="{BB962C8B-B14F-4D97-AF65-F5344CB8AC3E}">
        <p14:creationId xmlns:p14="http://schemas.microsoft.com/office/powerpoint/2010/main" val="1464049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4F1ED-9E77-5144-8BFD-211F16C324E2}"/>
              </a:ext>
            </a:extLst>
          </p:cNvPr>
          <p:cNvSpPr>
            <a:spLocks noGrp="1"/>
          </p:cNvSpPr>
          <p:nvPr>
            <p:ph type="sldNum" sz="quarter" idx="12"/>
          </p:nvPr>
        </p:nvSpPr>
        <p:spPr/>
        <p:txBody>
          <a:bodyPr/>
          <a:lstStyle/>
          <a:p>
            <a:fld id="{935F4044-894B-B74C-BA70-A76DFBF02618}" type="slidenum">
              <a:rPr lang="en-US" smtClean="0"/>
              <a:pPr/>
              <a:t>20</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a:extLst>
              <a:ext uri="{FF2B5EF4-FFF2-40B4-BE49-F238E27FC236}">
                <a16:creationId xmlns:a16="http://schemas.microsoft.com/office/drawing/2014/main" id="{F9103299-5C78-4A48-AFE6-A00D4672B2D4}"/>
              </a:ext>
            </a:extLst>
          </p:cNvPr>
          <p:cNvSpPr>
            <a:spLocks noGrp="1"/>
          </p:cNvSpPr>
          <p:nvPr>
            <p:ph type="body" sz="quarter" idx="27"/>
          </p:nvPr>
        </p:nvSpPr>
        <p:spPr>
          <a:xfrm>
            <a:off x="762000" y="233812"/>
            <a:ext cx="7769772" cy="1018592"/>
          </a:xfrm>
        </p:spPr>
        <p:txBody>
          <a:bodyPr/>
          <a:lstStyle/>
          <a:p>
            <a:r>
              <a:rPr lang="en-US" b="0" dirty="0">
                <a:solidFill>
                  <a:srgbClr val="C00000"/>
                </a:solidFill>
              </a:rPr>
              <a:t>Facemasks</a:t>
            </a:r>
          </a:p>
        </p:txBody>
      </p:sp>
      <p:sp>
        <p:nvSpPr>
          <p:cNvPr id="8" name="Content Placeholder 7">
            <a:extLst>
              <a:ext uri="{FF2B5EF4-FFF2-40B4-BE49-F238E27FC236}">
                <a16:creationId xmlns:a16="http://schemas.microsoft.com/office/drawing/2014/main" id="{078AE79C-8673-D443-A991-F5655B2568AC}"/>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95DDEC19-0F06-304A-9C56-D678EF0FCB15}"/>
              </a:ext>
            </a:extLst>
          </p:cNvPr>
          <p:cNvSpPr>
            <a:spLocks noGrp="1"/>
          </p:cNvSpPr>
          <p:nvPr>
            <p:ph type="body" sz="quarter" idx="35"/>
          </p:nvPr>
        </p:nvSpPr>
        <p:spPr>
          <a:xfrm>
            <a:off x="914400" y="1324558"/>
            <a:ext cx="7769772" cy="1018592"/>
          </a:xfrm>
        </p:spPr>
        <p:txBody>
          <a:bodyPr/>
          <a:lstStyle/>
          <a:p>
            <a:pPr marL="0" indent="0">
              <a:lnSpc>
                <a:spcPct val="100000"/>
              </a:lnSpc>
              <a:buNone/>
            </a:pPr>
            <a:r>
              <a:rPr lang="en-US" sz="1400" dirty="0"/>
              <a:t>Limitations of facemasks:</a:t>
            </a:r>
          </a:p>
          <a:p>
            <a:pPr lvl="3"/>
            <a:endParaRPr lang="en-US" sz="1400" dirty="0"/>
          </a:p>
          <a:p>
            <a:pPr lvl="3"/>
            <a:r>
              <a:rPr lang="en-US" sz="1400" dirty="0"/>
              <a:t>Facemasks are not substitutes for other policies and procedures to protect against COVID-19 and must be worn in addition to physical distancing and other precautions. </a:t>
            </a:r>
          </a:p>
          <a:p>
            <a:pPr lvl="3"/>
            <a:endParaRPr lang="en-US" sz="1400" dirty="0"/>
          </a:p>
          <a:p>
            <a:pPr lvl="3"/>
            <a:r>
              <a:rPr lang="en-US" sz="1400" dirty="0"/>
              <a:t>Facemasks can become soiled after each use and may be contaminated with bacteria and viruses, including the virus that causes COVID-19. This is why it is important to replace facemasks at least daily, and whenever they become damaged or soiled, and more frequently as necessary (e.g., patient care reasons). </a:t>
            </a:r>
          </a:p>
        </p:txBody>
      </p:sp>
      <p:sp>
        <p:nvSpPr>
          <p:cNvPr id="4" name="Footer Placeholder 3">
            <a:extLst>
              <a:ext uri="{FF2B5EF4-FFF2-40B4-BE49-F238E27FC236}">
                <a16:creationId xmlns:a16="http://schemas.microsoft.com/office/drawing/2014/main" id="{6007501F-0B22-425A-837E-773711636CB0}"/>
              </a:ext>
            </a:extLst>
          </p:cNvPr>
          <p:cNvSpPr>
            <a:spLocks noGrp="1"/>
          </p:cNvSpPr>
          <p:nvPr>
            <p:ph type="ftr" sz="quarter" idx="23"/>
          </p:nvPr>
        </p:nvSpPr>
        <p:spPr/>
        <p:txBody>
          <a:bodyPr/>
          <a:lstStyle/>
          <a:p>
            <a:r>
              <a:rPr lang="en-US" dirty="0"/>
              <a:t>Please refer to ThePulse for the most current information.</a:t>
            </a:r>
          </a:p>
        </p:txBody>
      </p:sp>
    </p:spTree>
    <p:extLst>
      <p:ext uri="{BB962C8B-B14F-4D97-AF65-F5344CB8AC3E}">
        <p14:creationId xmlns:p14="http://schemas.microsoft.com/office/powerpoint/2010/main" val="95761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A268E7-9048-4D07-A985-E4D1F7CA93E2}"/>
              </a:ext>
            </a:extLst>
          </p:cNvPr>
          <p:cNvSpPr>
            <a:spLocks noGrp="1"/>
          </p:cNvSpPr>
          <p:nvPr>
            <p:ph type="sldNum" sz="quarter" idx="12"/>
          </p:nvPr>
        </p:nvSpPr>
        <p:spPr/>
        <p:txBody>
          <a:bodyPr/>
          <a:lstStyle/>
          <a:p>
            <a:fld id="{935F4044-894B-B74C-BA70-A76DFBF02618}" type="slidenum">
              <a:rPr lang="en-US" smtClean="0"/>
              <a:pPr/>
              <a:t>21</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C5039D07-B4A5-45FB-A66B-87732405C915}"/>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8A4A358A-9181-433C-AF55-C68B96C2DA12}"/>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7FE88CD4-F1AB-4FCD-A82E-EB6261D83BE2}"/>
              </a:ext>
            </a:extLst>
          </p:cNvPr>
          <p:cNvSpPr>
            <a:spLocks noGrp="1"/>
          </p:cNvSpPr>
          <p:nvPr>
            <p:ph type="body" sz="quarter" idx="27"/>
          </p:nvPr>
        </p:nvSpPr>
        <p:spPr>
          <a:xfrm>
            <a:off x="687114" y="312368"/>
            <a:ext cx="7769772" cy="1018592"/>
          </a:xfrm>
        </p:spPr>
        <p:txBody>
          <a:bodyPr/>
          <a:lstStyle/>
          <a:p>
            <a:r>
              <a:rPr lang="en-US" b="0" dirty="0">
                <a:solidFill>
                  <a:srgbClr val="C00000"/>
                </a:solidFill>
              </a:rPr>
              <a:t>Hand Hygiene</a:t>
            </a:r>
          </a:p>
        </p:txBody>
      </p:sp>
      <p:sp>
        <p:nvSpPr>
          <p:cNvPr id="6" name="Content Placeholder 5">
            <a:extLst>
              <a:ext uri="{FF2B5EF4-FFF2-40B4-BE49-F238E27FC236}">
                <a16:creationId xmlns:a16="http://schemas.microsoft.com/office/drawing/2014/main" id="{2D264580-13B9-4990-A14A-02D124795D03}"/>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E0B77671-89A3-4B74-961E-142AA45104F4}"/>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37F2E452-ABE3-48CD-BFE4-AC061519D1E5}"/>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C3FB07AF-D15A-4F6B-9FDF-05E753E76EDD}"/>
              </a:ext>
            </a:extLst>
          </p:cNvPr>
          <p:cNvSpPr>
            <a:spLocks noGrp="1"/>
          </p:cNvSpPr>
          <p:nvPr>
            <p:ph type="body" sz="quarter" idx="35"/>
          </p:nvPr>
        </p:nvSpPr>
        <p:spPr/>
        <p:txBody>
          <a:bodyPr/>
          <a:lstStyle/>
          <a:p>
            <a:endParaRPr lang="en-US" dirty="0"/>
          </a:p>
        </p:txBody>
      </p:sp>
      <p:sp>
        <p:nvSpPr>
          <p:cNvPr id="10" name="Content Placeholder 9">
            <a:extLst>
              <a:ext uri="{FF2B5EF4-FFF2-40B4-BE49-F238E27FC236}">
                <a16:creationId xmlns:a16="http://schemas.microsoft.com/office/drawing/2014/main" id="{F482C337-98CA-45A2-9E09-A2038B6EFA9A}"/>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879BB2B3-EE80-4CB1-AD85-F5896C7338BE}"/>
              </a:ext>
            </a:extLst>
          </p:cNvPr>
          <p:cNvSpPr>
            <a:spLocks noGrp="1"/>
          </p:cNvSpPr>
          <p:nvPr>
            <p:ph type="body" sz="quarter" idx="37"/>
          </p:nvPr>
        </p:nvSpPr>
        <p:spPr/>
        <p:txBody>
          <a:bodyPr/>
          <a:lstStyle/>
          <a:p>
            <a:endParaRPr lang="en-US" dirty="0"/>
          </a:p>
        </p:txBody>
      </p:sp>
      <p:pic>
        <p:nvPicPr>
          <p:cNvPr id="12" name="Picture 11">
            <a:extLst>
              <a:ext uri="{FF2B5EF4-FFF2-40B4-BE49-F238E27FC236}">
                <a16:creationId xmlns:a16="http://schemas.microsoft.com/office/drawing/2014/main" id="{81F1032E-57F3-47F1-BE92-595F5A0BE195}"/>
              </a:ext>
            </a:extLst>
          </p:cNvPr>
          <p:cNvPicPr>
            <a:picLocks noChangeAspect="1"/>
          </p:cNvPicPr>
          <p:nvPr/>
        </p:nvPicPr>
        <p:blipFill>
          <a:blip r:embed="rId2"/>
          <a:stretch>
            <a:fillRect/>
          </a:stretch>
        </p:blipFill>
        <p:spPr>
          <a:xfrm>
            <a:off x="2576234" y="1252353"/>
            <a:ext cx="3991532" cy="2638793"/>
          </a:xfrm>
          <a:prstGeom prst="rect">
            <a:avLst/>
          </a:prstGeom>
        </p:spPr>
      </p:pic>
    </p:spTree>
    <p:extLst>
      <p:ext uri="{BB962C8B-B14F-4D97-AF65-F5344CB8AC3E}">
        <p14:creationId xmlns:p14="http://schemas.microsoft.com/office/powerpoint/2010/main" val="1365217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4F1ED-9E77-5144-8BFD-211F16C324E2}"/>
              </a:ext>
            </a:extLst>
          </p:cNvPr>
          <p:cNvSpPr>
            <a:spLocks noGrp="1"/>
          </p:cNvSpPr>
          <p:nvPr>
            <p:ph type="sldNum" sz="quarter" idx="12"/>
          </p:nvPr>
        </p:nvSpPr>
        <p:spPr/>
        <p:txBody>
          <a:bodyPr/>
          <a:lstStyle/>
          <a:p>
            <a:fld id="{935F4044-894B-B74C-BA70-A76DFBF02618}" type="slidenum">
              <a:rPr lang="en-US" smtClean="0"/>
              <a:pPr/>
              <a:t>22</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a:extLst>
              <a:ext uri="{FF2B5EF4-FFF2-40B4-BE49-F238E27FC236}">
                <a16:creationId xmlns:a16="http://schemas.microsoft.com/office/drawing/2014/main" id="{F9103299-5C78-4A48-AFE6-A00D4672B2D4}"/>
              </a:ext>
            </a:extLst>
          </p:cNvPr>
          <p:cNvSpPr>
            <a:spLocks noGrp="1"/>
          </p:cNvSpPr>
          <p:nvPr>
            <p:ph type="body" sz="quarter" idx="27"/>
          </p:nvPr>
        </p:nvSpPr>
        <p:spPr>
          <a:xfrm>
            <a:off x="687114" y="253299"/>
            <a:ext cx="7769772" cy="1018592"/>
          </a:xfrm>
        </p:spPr>
        <p:txBody>
          <a:bodyPr/>
          <a:lstStyle/>
          <a:p>
            <a:r>
              <a:rPr lang="en-US" b="0" dirty="0">
                <a:solidFill>
                  <a:srgbClr val="C00000"/>
                </a:solidFill>
              </a:rPr>
              <a:t>Hand Hygiene</a:t>
            </a:r>
          </a:p>
        </p:txBody>
      </p:sp>
      <p:sp>
        <p:nvSpPr>
          <p:cNvPr id="8" name="Content Placeholder 7">
            <a:extLst>
              <a:ext uri="{FF2B5EF4-FFF2-40B4-BE49-F238E27FC236}">
                <a16:creationId xmlns:a16="http://schemas.microsoft.com/office/drawing/2014/main" id="{078AE79C-8673-D443-A991-F5655B2568AC}"/>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95DDEC19-0F06-304A-9C56-D678EF0FCB15}"/>
              </a:ext>
            </a:extLst>
          </p:cNvPr>
          <p:cNvSpPr>
            <a:spLocks noGrp="1"/>
          </p:cNvSpPr>
          <p:nvPr>
            <p:ph type="body" sz="quarter" idx="35"/>
          </p:nvPr>
        </p:nvSpPr>
        <p:spPr>
          <a:xfrm>
            <a:off x="769513" y="666750"/>
            <a:ext cx="7922172" cy="3657600"/>
          </a:xfrm>
        </p:spPr>
        <p:txBody>
          <a:bodyPr/>
          <a:lstStyle/>
          <a:p>
            <a:pPr marL="0" indent="0">
              <a:buNone/>
            </a:pPr>
            <a:r>
              <a:rPr lang="en-US" sz="1400" dirty="0"/>
              <a:t>Regular handwashing is one of the best ways to remove germs, avoid getting sick and prevent the spread of COVID-19 to others. </a:t>
            </a:r>
          </a:p>
          <a:p>
            <a:pPr marL="0" indent="0">
              <a:buNone/>
            </a:pPr>
            <a:endParaRPr lang="en-US" sz="1400" dirty="0"/>
          </a:p>
          <a:p>
            <a:pPr marL="0" indent="0">
              <a:buNone/>
            </a:pPr>
            <a:r>
              <a:rPr lang="en-US" sz="1400" dirty="0"/>
              <a:t>To properly wash hands:</a:t>
            </a:r>
          </a:p>
          <a:p>
            <a:pPr marL="517525" lvl="3" indent="-342900">
              <a:buFont typeface="+mj-lt"/>
              <a:buAutoNum type="arabicPeriod"/>
            </a:pPr>
            <a:r>
              <a:rPr lang="en-US" sz="1400" dirty="0"/>
              <a:t>Wet hands with water.</a:t>
            </a:r>
          </a:p>
          <a:p>
            <a:pPr marL="517525" lvl="3" indent="-342900">
              <a:buFont typeface="+mj-lt"/>
              <a:buAutoNum type="arabicPeriod"/>
            </a:pPr>
            <a:r>
              <a:rPr lang="en-US" sz="1400" dirty="0"/>
              <a:t>Apply enough soap to cover all hand surfaces.</a:t>
            </a:r>
          </a:p>
          <a:p>
            <a:pPr marL="517525" lvl="3" indent="-342900">
              <a:buFont typeface="+mj-lt"/>
              <a:buAutoNum type="arabicPeriod"/>
            </a:pPr>
            <a:r>
              <a:rPr lang="en-US" sz="1400" dirty="0"/>
              <a:t>Rub hands together and scrub everywhere.</a:t>
            </a:r>
          </a:p>
          <a:p>
            <a:pPr marL="517525" lvl="3" indent="-342900">
              <a:buFont typeface="+mj-lt"/>
              <a:buAutoNum type="arabicPeriod"/>
            </a:pPr>
            <a:r>
              <a:rPr lang="en-US" sz="1400" dirty="0"/>
              <a:t>Wash the front and back of your hands, in between your fingers, and under </a:t>
            </a:r>
            <a:br>
              <a:rPr lang="en-US" sz="1400" dirty="0"/>
            </a:br>
            <a:r>
              <a:rPr lang="en-US" sz="1400" dirty="0"/>
              <a:t>your nails.</a:t>
            </a:r>
          </a:p>
          <a:p>
            <a:pPr marL="517525" lvl="3" indent="-342900">
              <a:buFont typeface="+mj-lt"/>
              <a:buAutoNum type="arabicPeriod"/>
            </a:pPr>
            <a:r>
              <a:rPr lang="en-US" sz="1400" dirty="0"/>
              <a:t>Rinse hands with water.</a:t>
            </a:r>
          </a:p>
          <a:p>
            <a:pPr marL="517525" lvl="3" indent="-342900">
              <a:buFont typeface="+mj-lt"/>
              <a:buAutoNum type="arabicPeriod"/>
            </a:pPr>
            <a:r>
              <a:rPr lang="en-US" sz="1400" dirty="0"/>
              <a:t>Dry hands completely using a single-use towel or air dry.</a:t>
            </a:r>
          </a:p>
          <a:p>
            <a:pPr marL="0" indent="0">
              <a:buNone/>
            </a:pPr>
            <a:endParaRPr lang="en-US" sz="1400" dirty="0"/>
          </a:p>
          <a:p>
            <a:pPr marL="0" indent="0">
              <a:buNone/>
            </a:pPr>
            <a:r>
              <a:rPr lang="en-US" sz="1400" dirty="0"/>
              <a:t>Wash hands before eating; after blowing your nose, coughing, sneezing, being in a public place, using the bathroom, touching an animal or handling waste; before and after caring for someone who is sick; and before, during and after preparing food.</a:t>
            </a:r>
          </a:p>
          <a:p>
            <a:pPr marL="0" indent="0">
              <a:buNone/>
            </a:pPr>
            <a:endParaRPr lang="en-US" sz="1400" dirty="0"/>
          </a:p>
          <a:p>
            <a:pPr marL="0" indent="0">
              <a:buNone/>
            </a:pPr>
            <a:r>
              <a:rPr lang="en-US" sz="1400" dirty="0"/>
              <a:t>Use an alcohol-based hand rub if soap and water are not available.</a:t>
            </a:r>
          </a:p>
          <a:p>
            <a:pPr marL="0" indent="0">
              <a:buNone/>
              <a:tabLst>
                <a:tab pos="5035550" algn="l"/>
              </a:tabLst>
            </a:pPr>
            <a:r>
              <a:rPr lang="en-US" sz="1400" dirty="0"/>
              <a:t> </a:t>
            </a:r>
          </a:p>
          <a:p>
            <a:pPr marL="0" lvl="0" indent="0">
              <a:buNone/>
              <a:tabLst>
                <a:tab pos="5035550" algn="l"/>
              </a:tabLst>
            </a:pPr>
            <a:endParaRPr lang="en-US" sz="1400" dirty="0"/>
          </a:p>
          <a:p>
            <a:endParaRPr lang="en-US" sz="1400" dirty="0"/>
          </a:p>
        </p:txBody>
      </p:sp>
      <p:sp>
        <p:nvSpPr>
          <p:cNvPr id="4" name="Footer Placeholder 3">
            <a:extLst>
              <a:ext uri="{FF2B5EF4-FFF2-40B4-BE49-F238E27FC236}">
                <a16:creationId xmlns:a16="http://schemas.microsoft.com/office/drawing/2014/main" id="{602B1896-0AE0-4675-ADB1-BEC3FFEC9273}"/>
              </a:ext>
            </a:extLst>
          </p:cNvPr>
          <p:cNvSpPr>
            <a:spLocks noGrp="1"/>
          </p:cNvSpPr>
          <p:nvPr>
            <p:ph type="ftr" sz="quarter" idx="23"/>
          </p:nvPr>
        </p:nvSpPr>
        <p:spPr/>
        <p:txBody>
          <a:bodyPr/>
          <a:lstStyle/>
          <a:p>
            <a:r>
              <a:rPr lang="en-US" dirty="0"/>
              <a:t>Please refer to ThePulse for the most current information.</a:t>
            </a:r>
          </a:p>
        </p:txBody>
      </p:sp>
    </p:spTree>
    <p:extLst>
      <p:ext uri="{BB962C8B-B14F-4D97-AF65-F5344CB8AC3E}">
        <p14:creationId xmlns:p14="http://schemas.microsoft.com/office/powerpoint/2010/main" val="675540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4F1ED-9E77-5144-8BFD-211F16C324E2}"/>
              </a:ext>
            </a:extLst>
          </p:cNvPr>
          <p:cNvSpPr>
            <a:spLocks noGrp="1"/>
          </p:cNvSpPr>
          <p:nvPr>
            <p:ph type="sldNum" sz="quarter" idx="12"/>
          </p:nvPr>
        </p:nvSpPr>
        <p:spPr/>
        <p:txBody>
          <a:bodyPr/>
          <a:lstStyle/>
          <a:p>
            <a:fld id="{935F4044-894B-B74C-BA70-A76DFBF02618}" type="slidenum">
              <a:rPr lang="en-US" smtClean="0"/>
              <a:pPr/>
              <a:t>23</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a:extLst>
              <a:ext uri="{FF2B5EF4-FFF2-40B4-BE49-F238E27FC236}">
                <a16:creationId xmlns:a16="http://schemas.microsoft.com/office/drawing/2014/main" id="{F9103299-5C78-4A48-AFE6-A00D4672B2D4}"/>
              </a:ext>
            </a:extLst>
          </p:cNvPr>
          <p:cNvSpPr>
            <a:spLocks noGrp="1"/>
          </p:cNvSpPr>
          <p:nvPr>
            <p:ph type="body" sz="quarter" idx="27"/>
          </p:nvPr>
        </p:nvSpPr>
        <p:spPr>
          <a:xfrm>
            <a:off x="762000" y="257758"/>
            <a:ext cx="7769772" cy="1018592"/>
          </a:xfrm>
        </p:spPr>
        <p:txBody>
          <a:bodyPr/>
          <a:lstStyle/>
          <a:p>
            <a:r>
              <a:rPr lang="en-US" b="0" dirty="0">
                <a:solidFill>
                  <a:srgbClr val="C00000"/>
                </a:solidFill>
              </a:rPr>
              <a:t>Respiratory Etiquette</a:t>
            </a:r>
          </a:p>
        </p:txBody>
      </p:sp>
      <p:sp>
        <p:nvSpPr>
          <p:cNvPr id="8" name="Content Placeholder 7">
            <a:extLst>
              <a:ext uri="{FF2B5EF4-FFF2-40B4-BE49-F238E27FC236}">
                <a16:creationId xmlns:a16="http://schemas.microsoft.com/office/drawing/2014/main" id="{078AE79C-8673-D443-A991-F5655B2568AC}"/>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95DDEC19-0F06-304A-9C56-D678EF0FCB15}"/>
              </a:ext>
            </a:extLst>
          </p:cNvPr>
          <p:cNvSpPr>
            <a:spLocks noGrp="1"/>
          </p:cNvSpPr>
          <p:nvPr>
            <p:ph type="body" sz="quarter" idx="35"/>
          </p:nvPr>
        </p:nvSpPr>
        <p:spPr>
          <a:xfrm>
            <a:off x="914400" y="1200150"/>
            <a:ext cx="7769772" cy="2667000"/>
          </a:xfrm>
        </p:spPr>
        <p:txBody>
          <a:bodyPr/>
          <a:lstStyle/>
          <a:p>
            <a:pPr>
              <a:buSzPts val="2000"/>
            </a:pPr>
            <a:r>
              <a:rPr lang="en-US" sz="1400" dirty="0">
                <a:solidFill>
                  <a:srgbClr val="000000"/>
                </a:solidFill>
              </a:rPr>
              <a:t>Practice good respiratory etiquette to reduce the risk of spreading COVID-19:</a:t>
            </a:r>
          </a:p>
          <a:p>
            <a:pPr>
              <a:buSzPts val="2000"/>
            </a:pPr>
            <a:endParaRPr lang="en-US" sz="1400" dirty="0">
              <a:solidFill>
                <a:srgbClr val="000000"/>
              </a:solidFill>
            </a:endParaRPr>
          </a:p>
          <a:p>
            <a:pPr lvl="3">
              <a:buSzPts val="2000"/>
            </a:pPr>
            <a:r>
              <a:rPr lang="en-US" sz="1400" dirty="0">
                <a:solidFill>
                  <a:srgbClr val="000000"/>
                </a:solidFill>
              </a:rPr>
              <a:t>Cover you mouth and nose with a tissue when coughing or sneezing to prevent the spread of germs. </a:t>
            </a:r>
          </a:p>
          <a:p>
            <a:pPr lvl="3">
              <a:buSzPts val="2000"/>
            </a:pPr>
            <a:r>
              <a:rPr lang="en-US" sz="1400" dirty="0">
                <a:solidFill>
                  <a:srgbClr val="000000"/>
                </a:solidFill>
              </a:rPr>
              <a:t>Throw used tissues in the trash.</a:t>
            </a:r>
          </a:p>
          <a:p>
            <a:pPr lvl="3">
              <a:buSzPts val="2000"/>
            </a:pPr>
            <a:r>
              <a:rPr lang="en-US" sz="1400" dirty="0">
                <a:solidFill>
                  <a:srgbClr val="000000"/>
                </a:solidFill>
              </a:rPr>
              <a:t>If you don’t have a tissue, cough or sneeze into your elbow, not your hands.</a:t>
            </a:r>
          </a:p>
          <a:p>
            <a:pPr lvl="1">
              <a:lnSpc>
                <a:spcPct val="100000"/>
              </a:lnSpc>
              <a:buSzPts val="2000"/>
            </a:pPr>
            <a:endParaRPr lang="en-US" sz="1400" dirty="0">
              <a:solidFill>
                <a:srgbClr val="000000"/>
              </a:solidFill>
            </a:endParaRPr>
          </a:p>
          <a:p>
            <a:pPr lvl="1">
              <a:lnSpc>
                <a:spcPct val="100000"/>
              </a:lnSpc>
              <a:buSzPts val="2000"/>
            </a:pPr>
            <a:r>
              <a:rPr lang="en-US" sz="1400" dirty="0">
                <a:solidFill>
                  <a:srgbClr val="000000"/>
                </a:solidFill>
              </a:rPr>
              <a:t>Remember to wash your hands immediately after blowing your nose, coughing or sneezing.</a:t>
            </a:r>
          </a:p>
        </p:txBody>
      </p:sp>
      <p:sp>
        <p:nvSpPr>
          <p:cNvPr id="4" name="Footer Placeholder 3">
            <a:extLst>
              <a:ext uri="{FF2B5EF4-FFF2-40B4-BE49-F238E27FC236}">
                <a16:creationId xmlns:a16="http://schemas.microsoft.com/office/drawing/2014/main" id="{FB48F583-2DA1-4949-83FE-9AEB2209FC69}"/>
              </a:ext>
            </a:extLst>
          </p:cNvPr>
          <p:cNvSpPr>
            <a:spLocks noGrp="1"/>
          </p:cNvSpPr>
          <p:nvPr>
            <p:ph type="ftr" sz="quarter" idx="23"/>
          </p:nvPr>
        </p:nvSpPr>
        <p:spPr/>
        <p:txBody>
          <a:bodyPr/>
          <a:lstStyle/>
          <a:p>
            <a:r>
              <a:rPr lang="en-US" dirty="0"/>
              <a:t>Please refer to ThePulse for the most current information.</a:t>
            </a:r>
          </a:p>
        </p:txBody>
      </p:sp>
    </p:spTree>
    <p:extLst>
      <p:ext uri="{BB962C8B-B14F-4D97-AF65-F5344CB8AC3E}">
        <p14:creationId xmlns:p14="http://schemas.microsoft.com/office/powerpoint/2010/main" val="958068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4F1ED-9E77-5144-8BFD-211F16C324E2}"/>
              </a:ext>
            </a:extLst>
          </p:cNvPr>
          <p:cNvSpPr>
            <a:spLocks noGrp="1"/>
          </p:cNvSpPr>
          <p:nvPr>
            <p:ph type="sldNum" sz="quarter" idx="12"/>
          </p:nvPr>
        </p:nvSpPr>
        <p:spPr/>
        <p:txBody>
          <a:bodyPr/>
          <a:lstStyle/>
          <a:p>
            <a:fld id="{935F4044-894B-B74C-BA70-A76DFBF02618}" type="slidenum">
              <a:rPr lang="en-US" smtClean="0"/>
              <a:pPr/>
              <a:t>24</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a:extLst>
              <a:ext uri="{FF2B5EF4-FFF2-40B4-BE49-F238E27FC236}">
                <a16:creationId xmlns:a16="http://schemas.microsoft.com/office/drawing/2014/main" id="{F9103299-5C78-4A48-AFE6-A00D4672B2D4}"/>
              </a:ext>
            </a:extLst>
          </p:cNvPr>
          <p:cNvSpPr>
            <a:spLocks noGrp="1"/>
          </p:cNvSpPr>
          <p:nvPr>
            <p:ph type="body" sz="quarter" idx="27"/>
          </p:nvPr>
        </p:nvSpPr>
        <p:spPr>
          <a:xfrm>
            <a:off x="838200" y="74818"/>
            <a:ext cx="7769772" cy="1018592"/>
          </a:xfrm>
        </p:spPr>
        <p:txBody>
          <a:bodyPr/>
          <a:lstStyle/>
          <a:p>
            <a:r>
              <a:rPr lang="en-US" b="0" dirty="0">
                <a:solidFill>
                  <a:srgbClr val="C00000"/>
                </a:solidFill>
              </a:rPr>
              <a:t>Health Screening, Medical Management, and Contact Tracing</a:t>
            </a:r>
          </a:p>
        </p:txBody>
      </p:sp>
      <p:sp>
        <p:nvSpPr>
          <p:cNvPr id="8" name="Content Placeholder 7">
            <a:extLst>
              <a:ext uri="{FF2B5EF4-FFF2-40B4-BE49-F238E27FC236}">
                <a16:creationId xmlns:a16="http://schemas.microsoft.com/office/drawing/2014/main" id="{078AE79C-8673-D443-A991-F5655B2568AC}"/>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95DDEC19-0F06-304A-9C56-D678EF0FCB15}"/>
              </a:ext>
            </a:extLst>
          </p:cNvPr>
          <p:cNvSpPr>
            <a:spLocks noGrp="1"/>
          </p:cNvSpPr>
          <p:nvPr>
            <p:ph type="body" sz="quarter" idx="35"/>
          </p:nvPr>
        </p:nvSpPr>
        <p:spPr>
          <a:xfrm>
            <a:off x="914400" y="1324558"/>
            <a:ext cx="8001000" cy="1018592"/>
          </a:xfrm>
        </p:spPr>
        <p:txBody>
          <a:bodyPr/>
          <a:lstStyle/>
          <a:p>
            <a:r>
              <a:rPr lang="en-US" sz="1400" dirty="0"/>
              <a:t>Under the ETS, the employer must screen each employee before each workday and each shift for COVID-19 symptoms.  If testing is required for screening purposes, it must be provided by the employer, at no charge to the employee.</a:t>
            </a:r>
          </a:p>
          <a:p>
            <a:r>
              <a:rPr lang="en-US" sz="1400" dirty="0"/>
              <a:t>Employees must notify their employer when they: </a:t>
            </a:r>
          </a:p>
          <a:p>
            <a:pPr lvl="3"/>
            <a:r>
              <a:rPr lang="en-US" sz="1400" dirty="0"/>
              <a:t>Have tested positive for COVID-19 or been diagnosed with COVID-19 by a licensed healthcare provider; </a:t>
            </a:r>
          </a:p>
          <a:p>
            <a:pPr lvl="3"/>
            <a:r>
              <a:rPr lang="en-US" sz="1400" dirty="0"/>
              <a:t>Have been told by a licensed healthcare provider they are suspected to have COVID-19;</a:t>
            </a:r>
          </a:p>
        </p:txBody>
      </p:sp>
      <p:sp>
        <p:nvSpPr>
          <p:cNvPr id="6" name="Text Placeholder 3">
            <a:extLst>
              <a:ext uri="{FF2B5EF4-FFF2-40B4-BE49-F238E27FC236}">
                <a16:creationId xmlns:a16="http://schemas.microsoft.com/office/drawing/2014/main" id="{905F0C0E-9BBA-3044-BB0D-FDCD9F14B3F5}"/>
              </a:ext>
            </a:extLst>
          </p:cNvPr>
          <p:cNvSpPr>
            <a:spLocks noGrp="1"/>
          </p:cNvSpPr>
          <p:nvPr>
            <p:ph type="body" sz="quarter" idx="26"/>
          </p:nvPr>
        </p:nvSpPr>
        <p:spPr>
          <a:xfrm>
            <a:off x="5103541" y="4248150"/>
            <a:ext cx="3583259" cy="175864"/>
          </a:xfrm>
        </p:spPr>
        <p:txBody>
          <a:bodyPr/>
          <a:lstStyle/>
          <a:p>
            <a:endParaRPr lang="en-US" dirty="0"/>
          </a:p>
        </p:txBody>
      </p:sp>
      <p:sp>
        <p:nvSpPr>
          <p:cNvPr id="4" name="Footer Placeholder 3">
            <a:extLst>
              <a:ext uri="{FF2B5EF4-FFF2-40B4-BE49-F238E27FC236}">
                <a16:creationId xmlns:a16="http://schemas.microsoft.com/office/drawing/2014/main" id="{8A7686A9-8E99-4A22-AE5F-B65F3EA8E325}"/>
              </a:ext>
            </a:extLst>
          </p:cNvPr>
          <p:cNvSpPr>
            <a:spLocks noGrp="1"/>
          </p:cNvSpPr>
          <p:nvPr>
            <p:ph type="ftr" sz="quarter" idx="23"/>
          </p:nvPr>
        </p:nvSpPr>
        <p:spPr/>
        <p:txBody>
          <a:bodyPr/>
          <a:lstStyle/>
          <a:p>
            <a:r>
              <a:rPr lang="en-US" dirty="0"/>
              <a:t>Please refer to ThePulse for the most current information.</a:t>
            </a:r>
          </a:p>
        </p:txBody>
      </p:sp>
      <p:sp>
        <p:nvSpPr>
          <p:cNvPr id="3" name="Rectangle 2">
            <a:extLst>
              <a:ext uri="{FF2B5EF4-FFF2-40B4-BE49-F238E27FC236}">
                <a16:creationId xmlns:a16="http://schemas.microsoft.com/office/drawing/2014/main" id="{348CEB1E-6FAE-4A29-8BCC-C6F037CE8B4A}"/>
              </a:ext>
            </a:extLst>
          </p:cNvPr>
          <p:cNvSpPr/>
          <p:nvPr/>
        </p:nvSpPr>
        <p:spPr>
          <a:xfrm>
            <a:off x="-359297" y="2965752"/>
            <a:ext cx="8799513" cy="1477328"/>
          </a:xfrm>
          <a:prstGeom prst="rect">
            <a:avLst/>
          </a:prstGeom>
        </p:spPr>
        <p:txBody>
          <a:bodyPr wrap="square">
            <a:spAutoFit/>
          </a:bodyPr>
          <a:lstStyle/>
          <a:p>
            <a:pPr marL="1657350" lvl="3" indent="-285750">
              <a:buFont typeface="Wingdings" panose="05000000000000000000" pitchFamily="2" charset="2"/>
              <a:buChar char="Ø"/>
            </a:pPr>
            <a:r>
              <a:rPr lang="en-US" dirty="0">
                <a:solidFill>
                  <a:srgbClr val="C00000"/>
                </a:solidFill>
                <a:latin typeface="Verdana" panose="020B0604030504040204" pitchFamily="34" charset="0"/>
                <a:ea typeface="Verdana" panose="020B0604030504040204" pitchFamily="34" charset="0"/>
              </a:rPr>
              <a:t>SBUH uses CampusClear to screen employees and collect exposure information on a daily basis.  Additionally all hospital employees are required to comply with a testing protocol.  SBUH also conducts appropriate contact tracing, in compliance with State and Local directives.</a:t>
            </a:r>
          </a:p>
        </p:txBody>
      </p:sp>
    </p:spTree>
    <p:extLst>
      <p:ext uri="{BB962C8B-B14F-4D97-AF65-F5344CB8AC3E}">
        <p14:creationId xmlns:p14="http://schemas.microsoft.com/office/powerpoint/2010/main" val="2219547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3F8D2B-0F62-4F0E-86BB-7006B0A9EDF7}"/>
              </a:ext>
            </a:extLst>
          </p:cNvPr>
          <p:cNvSpPr>
            <a:spLocks noGrp="1"/>
          </p:cNvSpPr>
          <p:nvPr>
            <p:ph type="sldNum" sz="quarter" idx="12"/>
          </p:nvPr>
        </p:nvSpPr>
        <p:spPr/>
        <p:txBody>
          <a:bodyPr/>
          <a:lstStyle/>
          <a:p>
            <a:fld id="{935F4044-894B-B74C-BA70-A76DFBF02618}" type="slidenum">
              <a:rPr lang="en-US" smtClean="0"/>
              <a:pPr/>
              <a:t>25</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FBB2E3A1-21F3-440A-BFB3-0136E5A4B00C}"/>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F7A70A49-EF24-4FD3-B915-2C84E57C811A}"/>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82E140C1-D300-4C43-A520-3F17B4F52E54}"/>
              </a:ext>
            </a:extLst>
          </p:cNvPr>
          <p:cNvSpPr>
            <a:spLocks noGrp="1"/>
          </p:cNvSpPr>
          <p:nvPr>
            <p:ph type="body" sz="quarter" idx="27"/>
          </p:nvPr>
        </p:nvSpPr>
        <p:spPr>
          <a:xfrm>
            <a:off x="762000" y="289352"/>
            <a:ext cx="7769772" cy="1018592"/>
          </a:xfrm>
        </p:spPr>
        <p:txBody>
          <a:bodyPr/>
          <a:lstStyle/>
          <a:p>
            <a:r>
              <a:rPr lang="en-US" b="0" dirty="0">
                <a:solidFill>
                  <a:srgbClr val="C00000"/>
                </a:solidFill>
              </a:rPr>
              <a:t>Campus Clear Screening App</a:t>
            </a:r>
          </a:p>
        </p:txBody>
      </p:sp>
      <p:sp>
        <p:nvSpPr>
          <p:cNvPr id="6" name="Content Placeholder 5">
            <a:extLst>
              <a:ext uri="{FF2B5EF4-FFF2-40B4-BE49-F238E27FC236}">
                <a16:creationId xmlns:a16="http://schemas.microsoft.com/office/drawing/2014/main" id="{4C202144-8C3D-4D57-ABE9-16CB362C0B20}"/>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C9719585-FCA7-4D24-A214-C283EC5BAAD8}"/>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0415A664-6EFC-4682-A22A-92CE9ECA072F}"/>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9DA3281F-1493-4635-A202-6DC04FCB5FBB}"/>
              </a:ext>
            </a:extLst>
          </p:cNvPr>
          <p:cNvSpPr>
            <a:spLocks noGrp="1"/>
          </p:cNvSpPr>
          <p:nvPr>
            <p:ph type="body" sz="quarter" idx="35"/>
          </p:nvPr>
        </p:nvSpPr>
        <p:spPr>
          <a:xfrm>
            <a:off x="914400" y="895350"/>
            <a:ext cx="8001000" cy="3200400"/>
          </a:xfrm>
        </p:spPr>
        <p:txBody>
          <a:bodyPr/>
          <a:lstStyle/>
          <a:p>
            <a:pPr marL="0" indent="0" algn="r">
              <a:buNone/>
            </a:pPr>
            <a:r>
              <a:rPr lang="en-US" b="1" u="sng" dirty="0">
                <a:solidFill>
                  <a:srgbClr val="C00000"/>
                </a:solidFill>
              </a:rPr>
              <a:t>CampusClear App</a:t>
            </a:r>
            <a:endParaRPr lang="en-US" dirty="0">
              <a:solidFill>
                <a:srgbClr val="C00000"/>
              </a:solidFill>
            </a:endParaRPr>
          </a:p>
          <a:p>
            <a:endParaRPr lang="en-US" b="1" dirty="0"/>
          </a:p>
          <a:p>
            <a:pPr marL="0" indent="0">
              <a:buNone/>
            </a:pPr>
            <a:r>
              <a:rPr lang="en-US" b="1" dirty="0"/>
              <a:t>All Stony Brook University Hospital employees are required to use the CampusClear app to self-screen for COVID-19 symptoms each workday.</a:t>
            </a:r>
            <a:endParaRPr lang="en-US" dirty="0"/>
          </a:p>
          <a:p>
            <a:endParaRPr lang="en-US" sz="1400" dirty="0"/>
          </a:p>
          <a:p>
            <a:r>
              <a:rPr lang="en-US" sz="1400" dirty="0"/>
              <a:t>The </a:t>
            </a:r>
            <a:r>
              <a:rPr lang="en-US" sz="1400" b="1" dirty="0"/>
              <a:t>CampusClear </a:t>
            </a:r>
            <a:r>
              <a:rPr lang="en-US" sz="1400" dirty="0"/>
              <a:t>application offers greater flexibility as it can be downloaded to your mobile device as an app and accessed via your web browser. </a:t>
            </a:r>
            <a:r>
              <a:rPr lang="en-US" sz="1400" b="1" dirty="0"/>
              <a:t>CampusClear</a:t>
            </a:r>
            <a:r>
              <a:rPr lang="en-US" sz="1400" dirty="0"/>
              <a:t> is the same easy-to-use app that students and West Campus are successfully using. Each day from your phone, you simply click the app and answer the questions. Once submitted, you and your supervisor will be able to view the “My Health Log” which demonstrates your compliance with daily screening.</a:t>
            </a:r>
          </a:p>
          <a:p>
            <a:endParaRPr lang="en-US" sz="1400" i="1" dirty="0"/>
          </a:p>
          <a:p>
            <a:r>
              <a:rPr lang="en-US" sz="1400" i="1" dirty="0"/>
              <a:t>Note:  </a:t>
            </a:r>
            <a:r>
              <a:rPr lang="en-US" sz="1400" b="1" i="1" dirty="0"/>
              <a:t>CampusClear </a:t>
            </a:r>
            <a:r>
              <a:rPr lang="en-US" sz="1400" i="1" dirty="0"/>
              <a:t>will not impact the SOLAR Supervisor Report – the COVID-19 SOLAR Supervisor Report will continue to update as usual.</a:t>
            </a:r>
            <a:endParaRPr lang="en-US" sz="1400" dirty="0"/>
          </a:p>
          <a:p>
            <a:endParaRPr lang="en-US" dirty="0"/>
          </a:p>
        </p:txBody>
      </p:sp>
      <p:sp>
        <p:nvSpPr>
          <p:cNvPr id="10" name="Content Placeholder 9">
            <a:extLst>
              <a:ext uri="{FF2B5EF4-FFF2-40B4-BE49-F238E27FC236}">
                <a16:creationId xmlns:a16="http://schemas.microsoft.com/office/drawing/2014/main" id="{830C5266-2A10-4FDB-8A23-25A084E19191}"/>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239444D5-1697-436A-9057-11C06D63791D}"/>
              </a:ext>
            </a:extLst>
          </p:cNvPr>
          <p:cNvSpPr>
            <a:spLocks noGrp="1"/>
          </p:cNvSpPr>
          <p:nvPr>
            <p:ph type="body" sz="quarter" idx="37"/>
          </p:nvPr>
        </p:nvSpPr>
        <p:spPr>
          <a:xfrm>
            <a:off x="912540" y="4248150"/>
            <a:ext cx="4573860" cy="175864"/>
          </a:xfrm>
        </p:spPr>
        <p:txBody>
          <a:bodyPr/>
          <a:lstStyle/>
          <a:p>
            <a:r>
              <a:rPr lang="en-US" dirty="0">
                <a:solidFill>
                  <a:srgbClr val="C00000"/>
                </a:solidFill>
              </a:rPr>
              <a:t>https://inside.stonybrookmedicine.edu/Campus_Clear_Screening_App</a:t>
            </a:r>
          </a:p>
        </p:txBody>
      </p:sp>
    </p:spTree>
    <p:extLst>
      <p:ext uri="{BB962C8B-B14F-4D97-AF65-F5344CB8AC3E}">
        <p14:creationId xmlns:p14="http://schemas.microsoft.com/office/powerpoint/2010/main" val="920130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4F1ED-9E77-5144-8BFD-211F16C324E2}"/>
              </a:ext>
            </a:extLst>
          </p:cNvPr>
          <p:cNvSpPr>
            <a:spLocks noGrp="1"/>
          </p:cNvSpPr>
          <p:nvPr>
            <p:ph type="sldNum" sz="quarter" idx="12"/>
          </p:nvPr>
        </p:nvSpPr>
        <p:spPr/>
        <p:txBody>
          <a:bodyPr/>
          <a:lstStyle/>
          <a:p>
            <a:fld id="{935F4044-894B-B74C-BA70-A76DFBF02618}" type="slidenum">
              <a:rPr lang="en-US" smtClean="0"/>
              <a:pPr/>
              <a:t>26</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76596272-78CC-A543-B0C3-D4FCC632D435}"/>
              </a:ext>
            </a:extLst>
          </p:cNvPr>
          <p:cNvSpPr>
            <a:spLocks noGrp="1"/>
          </p:cNvSpPr>
          <p:nvPr>
            <p:ph type="body" sz="quarter" idx="26"/>
          </p:nvPr>
        </p:nvSpPr>
        <p:spPr/>
        <p:txBody>
          <a:bodyPr/>
          <a:lstStyle/>
          <a:p>
            <a:r>
              <a:rPr lang="en-US" dirty="0"/>
              <a:t>Continued</a:t>
            </a:r>
          </a:p>
        </p:txBody>
      </p:sp>
      <p:sp>
        <p:nvSpPr>
          <p:cNvPr id="5" name="Text Placeholder 4">
            <a:extLst>
              <a:ext uri="{FF2B5EF4-FFF2-40B4-BE49-F238E27FC236}">
                <a16:creationId xmlns:a16="http://schemas.microsoft.com/office/drawing/2014/main" id="{F9103299-5C78-4A48-AFE6-A00D4672B2D4}"/>
              </a:ext>
            </a:extLst>
          </p:cNvPr>
          <p:cNvSpPr>
            <a:spLocks noGrp="1"/>
          </p:cNvSpPr>
          <p:nvPr>
            <p:ph type="body" sz="quarter" idx="27"/>
          </p:nvPr>
        </p:nvSpPr>
        <p:spPr>
          <a:xfrm>
            <a:off x="762000" y="124459"/>
            <a:ext cx="7769772" cy="1018592"/>
          </a:xfrm>
        </p:spPr>
        <p:txBody>
          <a:bodyPr/>
          <a:lstStyle/>
          <a:p>
            <a:r>
              <a:rPr lang="en-US" b="0" dirty="0">
                <a:solidFill>
                  <a:srgbClr val="C00000"/>
                </a:solidFill>
              </a:rPr>
              <a:t>Screening Patients, Contractors, and Visitors</a:t>
            </a:r>
          </a:p>
        </p:txBody>
      </p:sp>
      <p:sp>
        <p:nvSpPr>
          <p:cNvPr id="8" name="Content Placeholder 7">
            <a:extLst>
              <a:ext uri="{FF2B5EF4-FFF2-40B4-BE49-F238E27FC236}">
                <a16:creationId xmlns:a16="http://schemas.microsoft.com/office/drawing/2014/main" id="{078AE79C-8673-D443-A991-F5655B2568AC}"/>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95DDEC19-0F06-304A-9C56-D678EF0FCB15}"/>
              </a:ext>
            </a:extLst>
          </p:cNvPr>
          <p:cNvSpPr>
            <a:spLocks noGrp="1"/>
          </p:cNvSpPr>
          <p:nvPr>
            <p:ph type="body" sz="quarter" idx="35"/>
          </p:nvPr>
        </p:nvSpPr>
        <p:spPr>
          <a:xfrm>
            <a:off x="914400" y="1428750"/>
            <a:ext cx="7769772" cy="2667000"/>
          </a:xfrm>
        </p:spPr>
        <p:txBody>
          <a:bodyPr/>
          <a:lstStyle/>
          <a:p>
            <a:pPr marL="0" lvl="0" indent="0">
              <a:buNone/>
              <a:tabLst>
                <a:tab pos="5035550" algn="l"/>
              </a:tabLst>
            </a:pPr>
            <a:endParaRPr lang="en-US" sz="1800" dirty="0"/>
          </a:p>
          <a:p>
            <a:pPr marL="0" indent="0">
              <a:buNone/>
            </a:pPr>
            <a:r>
              <a:rPr lang="en-US" dirty="0"/>
              <a:t>In settings where direct patient care is provided, SBUH:</a:t>
            </a:r>
          </a:p>
          <a:p>
            <a:pPr lvl="0"/>
            <a:r>
              <a:rPr lang="en-US" dirty="0"/>
              <a:t>Limits and monitors points of entry to the setting;   </a:t>
            </a:r>
          </a:p>
          <a:p>
            <a:pPr lvl="0"/>
            <a:r>
              <a:rPr lang="en-US" dirty="0"/>
              <a:t>Screens and triages all clients, patients, residents, delivery people, visitors, and other non-employees entering the setting for symptoms of COVID-19;</a:t>
            </a:r>
          </a:p>
          <a:p>
            <a:pPr lvl="0"/>
            <a:r>
              <a:rPr lang="en-US" dirty="0"/>
              <a:t>Implements other applicable patient management strategies in accordance with the CDC’s </a:t>
            </a:r>
            <a:r>
              <a:rPr lang="en-US" i="1" dirty="0"/>
              <a:t>“</a:t>
            </a:r>
            <a:r>
              <a:rPr lang="en-US" u="sng" dirty="0">
                <a:hlinkClick r:id="rId2"/>
              </a:rPr>
              <a:t>COVID-19 Infection Prevention and Control Recommendations</a:t>
            </a:r>
            <a:r>
              <a:rPr lang="en-US" dirty="0"/>
              <a:t>”; and </a:t>
            </a:r>
          </a:p>
          <a:p>
            <a:pPr lvl="3">
              <a:buFont typeface="Wingdings" panose="05000000000000000000" pitchFamily="2" charset="2"/>
              <a:buChar char="Ø"/>
            </a:pPr>
            <a:endParaRPr lang="en-US" sz="1800" i="1" dirty="0">
              <a:solidFill>
                <a:srgbClr val="A71E23"/>
              </a:solidFill>
            </a:endParaRPr>
          </a:p>
        </p:txBody>
      </p:sp>
      <p:sp>
        <p:nvSpPr>
          <p:cNvPr id="6" name="Footer Placeholder 5">
            <a:extLst>
              <a:ext uri="{FF2B5EF4-FFF2-40B4-BE49-F238E27FC236}">
                <a16:creationId xmlns:a16="http://schemas.microsoft.com/office/drawing/2014/main" id="{4D1AC2F4-27D8-4F68-ABF8-EF4EE4188DF7}"/>
              </a:ext>
            </a:extLst>
          </p:cNvPr>
          <p:cNvSpPr>
            <a:spLocks noGrp="1"/>
          </p:cNvSpPr>
          <p:nvPr>
            <p:ph type="ftr" sz="quarter" idx="23"/>
          </p:nvPr>
        </p:nvSpPr>
        <p:spPr/>
        <p:txBody>
          <a:bodyPr/>
          <a:lstStyle/>
          <a:p>
            <a:r>
              <a:rPr lang="en-US" dirty="0"/>
              <a:t>Please refer to ThePulse for the most current information.</a:t>
            </a:r>
          </a:p>
        </p:txBody>
      </p:sp>
    </p:spTree>
    <p:extLst>
      <p:ext uri="{BB962C8B-B14F-4D97-AF65-F5344CB8AC3E}">
        <p14:creationId xmlns:p14="http://schemas.microsoft.com/office/powerpoint/2010/main" val="1526101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B869F8-5474-402E-B667-28E8CF07BB6B}"/>
              </a:ext>
            </a:extLst>
          </p:cNvPr>
          <p:cNvSpPr>
            <a:spLocks noGrp="1"/>
          </p:cNvSpPr>
          <p:nvPr>
            <p:ph type="sldNum" sz="quarter" idx="12"/>
          </p:nvPr>
        </p:nvSpPr>
        <p:spPr/>
        <p:txBody>
          <a:bodyPr/>
          <a:lstStyle/>
          <a:p>
            <a:fld id="{935F4044-894B-B74C-BA70-A76DFBF02618}" type="slidenum">
              <a:rPr lang="en-US" smtClean="0"/>
              <a:pPr/>
              <a:t>27</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62AEF742-B74F-4951-8BBA-6776B7F727B5}"/>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678665B3-AFF2-4314-A44D-3E853372576C}"/>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A494EBB9-958D-4D6A-8DCB-60CDBB7153F7}"/>
              </a:ext>
            </a:extLst>
          </p:cNvPr>
          <p:cNvSpPr>
            <a:spLocks noGrp="1"/>
          </p:cNvSpPr>
          <p:nvPr>
            <p:ph type="body" sz="quarter" idx="27"/>
          </p:nvPr>
        </p:nvSpPr>
        <p:spPr>
          <a:xfrm>
            <a:off x="687114" y="222048"/>
            <a:ext cx="7769772" cy="1018592"/>
          </a:xfrm>
        </p:spPr>
        <p:txBody>
          <a:bodyPr/>
          <a:lstStyle/>
          <a:p>
            <a:r>
              <a:rPr lang="en-US" b="0" dirty="0">
                <a:solidFill>
                  <a:srgbClr val="C00000"/>
                </a:solidFill>
              </a:rPr>
              <a:t>Employer Notification of Illness</a:t>
            </a:r>
          </a:p>
        </p:txBody>
      </p:sp>
      <p:sp>
        <p:nvSpPr>
          <p:cNvPr id="6" name="Content Placeholder 5">
            <a:extLst>
              <a:ext uri="{FF2B5EF4-FFF2-40B4-BE49-F238E27FC236}">
                <a16:creationId xmlns:a16="http://schemas.microsoft.com/office/drawing/2014/main" id="{B5A38E3E-8385-40BB-9C99-6DA39E121306}"/>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EF371460-F7E7-4591-BA74-A59C2159DA5E}"/>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579F9F7E-80C3-49E6-99F3-E80B2E09F00F}"/>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1B9136CA-6336-4825-95DF-332C4A1A3842}"/>
              </a:ext>
            </a:extLst>
          </p:cNvPr>
          <p:cNvSpPr>
            <a:spLocks noGrp="1"/>
          </p:cNvSpPr>
          <p:nvPr>
            <p:ph type="body" sz="quarter" idx="35"/>
          </p:nvPr>
        </p:nvSpPr>
        <p:spPr>
          <a:xfrm>
            <a:off x="914400" y="971550"/>
            <a:ext cx="7769772" cy="3124200"/>
          </a:xfrm>
        </p:spPr>
        <p:txBody>
          <a:bodyPr/>
          <a:lstStyle/>
          <a:p>
            <a:pPr marL="0" indent="0">
              <a:buNone/>
            </a:pPr>
            <a:r>
              <a:rPr lang="en-US" dirty="0"/>
              <a:t>SBUH requires employees to promptly notify their Supervisor and EH&amp;W when they have tested positive for COVID-19 or been diagnosed with COVID-19 by a licensed healthcare provider, have been told by a licensed healthcare provider that they are suspected of having COVID-19, are experiencing </a:t>
            </a:r>
            <a:r>
              <a:rPr lang="en-US" b="1" u="sng" dirty="0"/>
              <a:t>any new </a:t>
            </a:r>
            <a:r>
              <a:rPr lang="en-US" dirty="0"/>
              <a:t>signs, and symptoms of COVID-19 which include recent loss of taste and/or smell with no other explanation, a fever (≥100.4° F), new cough, shortness of breath, sore throat, fatigue, muscle or body aches, headache, congestion or runny nose, nausea, vomiting or diarrhea. </a:t>
            </a:r>
          </a:p>
          <a:p>
            <a:endParaRPr lang="en-US" dirty="0"/>
          </a:p>
          <a:p>
            <a:pPr>
              <a:buFont typeface="Wingdings" panose="05000000000000000000" pitchFamily="2" charset="2"/>
              <a:buChar char="Ø"/>
            </a:pPr>
            <a:r>
              <a:rPr lang="en-US" dirty="0">
                <a:solidFill>
                  <a:srgbClr val="C00000"/>
                </a:solidFill>
              </a:rPr>
              <a:t>This is also a part of the Campus Clear Screening app.</a:t>
            </a:r>
          </a:p>
          <a:p>
            <a:endParaRPr lang="en-US" dirty="0"/>
          </a:p>
        </p:txBody>
      </p:sp>
      <p:sp>
        <p:nvSpPr>
          <p:cNvPr id="10" name="Content Placeholder 9">
            <a:extLst>
              <a:ext uri="{FF2B5EF4-FFF2-40B4-BE49-F238E27FC236}">
                <a16:creationId xmlns:a16="http://schemas.microsoft.com/office/drawing/2014/main" id="{DB6B416F-2AF8-4260-9B27-F4E1BF24733F}"/>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8FE87BA3-5A7C-4C95-8FB6-EC95515B85C1}"/>
              </a:ext>
            </a:extLst>
          </p:cNvPr>
          <p:cNvSpPr>
            <a:spLocks noGrp="1"/>
          </p:cNvSpPr>
          <p:nvPr>
            <p:ph type="body" sz="quarter" idx="37"/>
          </p:nvPr>
        </p:nvSpPr>
        <p:spPr/>
        <p:txBody>
          <a:bodyPr/>
          <a:lstStyle/>
          <a:p>
            <a:endParaRPr lang="en-US" dirty="0"/>
          </a:p>
        </p:txBody>
      </p:sp>
    </p:spTree>
    <p:extLst>
      <p:ext uri="{BB962C8B-B14F-4D97-AF65-F5344CB8AC3E}">
        <p14:creationId xmlns:p14="http://schemas.microsoft.com/office/powerpoint/2010/main" val="2738866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A03DDD-5A62-456B-B1FF-85E0F3666702}"/>
              </a:ext>
            </a:extLst>
          </p:cNvPr>
          <p:cNvSpPr>
            <a:spLocks noGrp="1"/>
          </p:cNvSpPr>
          <p:nvPr>
            <p:ph type="sldNum" sz="quarter" idx="12"/>
          </p:nvPr>
        </p:nvSpPr>
        <p:spPr/>
        <p:txBody>
          <a:bodyPr/>
          <a:lstStyle/>
          <a:p>
            <a:fld id="{935F4044-894B-B74C-BA70-A76DFBF02618}" type="slidenum">
              <a:rPr lang="en-US" smtClean="0"/>
              <a:pPr/>
              <a:t>28</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E5AC62EA-4C4F-4BC3-9E15-E4C75BC4BBB6}"/>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921CE32D-438D-4C6B-B9F6-E2715F60EA80}"/>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B73B26D5-38A6-4DD5-90CA-C524465843F9}"/>
              </a:ext>
            </a:extLst>
          </p:cNvPr>
          <p:cNvSpPr>
            <a:spLocks noGrp="1"/>
          </p:cNvSpPr>
          <p:nvPr>
            <p:ph type="body" sz="quarter" idx="27"/>
          </p:nvPr>
        </p:nvSpPr>
        <p:spPr>
          <a:xfrm>
            <a:off x="687114" y="34705"/>
            <a:ext cx="7769772" cy="1018592"/>
          </a:xfrm>
        </p:spPr>
        <p:txBody>
          <a:bodyPr/>
          <a:lstStyle/>
          <a:p>
            <a:r>
              <a:rPr lang="en-US" b="0" dirty="0">
                <a:solidFill>
                  <a:srgbClr val="C00000"/>
                </a:solidFill>
              </a:rPr>
              <a:t>Employer Notification to Employees of COVID-19 Exposure in the Workplace</a:t>
            </a:r>
          </a:p>
          <a:p>
            <a:endParaRPr lang="en-US" dirty="0"/>
          </a:p>
        </p:txBody>
      </p:sp>
      <p:sp>
        <p:nvSpPr>
          <p:cNvPr id="6" name="Content Placeholder 5">
            <a:extLst>
              <a:ext uri="{FF2B5EF4-FFF2-40B4-BE49-F238E27FC236}">
                <a16:creationId xmlns:a16="http://schemas.microsoft.com/office/drawing/2014/main" id="{416C18E4-12DD-4719-9F11-AFCF33D2AFC2}"/>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38E374A8-13B9-41DF-9940-F0545B5AE68D}"/>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852911A5-D6A2-4EDB-B4C3-33573C40299C}"/>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809B4BA7-4BD8-4B68-BD60-0724BD923CF4}"/>
              </a:ext>
            </a:extLst>
          </p:cNvPr>
          <p:cNvSpPr>
            <a:spLocks noGrp="1"/>
          </p:cNvSpPr>
          <p:nvPr>
            <p:ph type="body" sz="quarter" idx="35"/>
          </p:nvPr>
        </p:nvSpPr>
        <p:spPr>
          <a:xfrm>
            <a:off x="914400" y="1428750"/>
            <a:ext cx="7769772" cy="2667000"/>
          </a:xfrm>
        </p:spPr>
        <p:txBody>
          <a:bodyPr/>
          <a:lstStyle/>
          <a:p>
            <a:pPr marL="0" indent="0">
              <a:buNone/>
            </a:pPr>
            <a:r>
              <a:rPr lang="en-US" dirty="0"/>
              <a:t> </a:t>
            </a:r>
          </a:p>
          <a:p>
            <a:pPr marL="0" indent="0">
              <a:buNone/>
            </a:pPr>
            <a:r>
              <a:rPr lang="en-US" dirty="0"/>
              <a:t>SBUH notifies employees if they have been exposed to a person with COVID-19 at their workplace. The notification provisions below are not triggered by the presence of a patient with confirmed COVID-19 in a workplace where services are normally provided to suspected or confirmed COVID-19 patients (e.g., emergency rooms, urgent care facilities, COVID-19 testing sites, COVID-19 wards in hospitals). </a:t>
            </a:r>
          </a:p>
        </p:txBody>
      </p:sp>
      <p:sp>
        <p:nvSpPr>
          <p:cNvPr id="10" name="Content Placeholder 9">
            <a:extLst>
              <a:ext uri="{FF2B5EF4-FFF2-40B4-BE49-F238E27FC236}">
                <a16:creationId xmlns:a16="http://schemas.microsoft.com/office/drawing/2014/main" id="{CC9A9E8E-B3AE-4F42-8ECE-0E684D348821}"/>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8FED870C-C2B9-463D-A5A1-9576FB5A0358}"/>
              </a:ext>
            </a:extLst>
          </p:cNvPr>
          <p:cNvSpPr>
            <a:spLocks noGrp="1"/>
          </p:cNvSpPr>
          <p:nvPr>
            <p:ph type="body" sz="quarter" idx="37"/>
          </p:nvPr>
        </p:nvSpPr>
        <p:spPr/>
        <p:txBody>
          <a:bodyPr/>
          <a:lstStyle/>
          <a:p>
            <a:endParaRPr lang="en-US" dirty="0"/>
          </a:p>
        </p:txBody>
      </p:sp>
    </p:spTree>
    <p:extLst>
      <p:ext uri="{BB962C8B-B14F-4D97-AF65-F5344CB8AC3E}">
        <p14:creationId xmlns:p14="http://schemas.microsoft.com/office/powerpoint/2010/main" val="2867098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2AA90E-F34B-422E-8F1B-BD1D5D2D692B}"/>
              </a:ext>
            </a:extLst>
          </p:cNvPr>
          <p:cNvSpPr>
            <a:spLocks noGrp="1"/>
          </p:cNvSpPr>
          <p:nvPr>
            <p:ph type="sldNum" sz="quarter" idx="12"/>
          </p:nvPr>
        </p:nvSpPr>
        <p:spPr/>
        <p:txBody>
          <a:bodyPr/>
          <a:lstStyle/>
          <a:p>
            <a:fld id="{935F4044-894B-B74C-BA70-A76DFBF02618}" type="slidenum">
              <a:rPr lang="en-US" smtClean="0"/>
              <a:pPr/>
              <a:t>29</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B9C3B0B1-7751-4CFF-BAFC-8C3545BC33DA}"/>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50B98ED4-EF92-4AF3-8445-F9CEE71C6634}"/>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99C0D0E7-0CB3-4437-92C7-AD1F3F4206D0}"/>
              </a:ext>
            </a:extLst>
          </p:cNvPr>
          <p:cNvSpPr>
            <a:spLocks noGrp="1"/>
          </p:cNvSpPr>
          <p:nvPr>
            <p:ph type="body" sz="quarter" idx="27"/>
          </p:nvPr>
        </p:nvSpPr>
        <p:spPr/>
        <p:txBody>
          <a:bodyPr/>
          <a:lstStyle/>
          <a:p>
            <a:endParaRPr lang="en-US" dirty="0"/>
          </a:p>
        </p:txBody>
      </p:sp>
      <p:sp>
        <p:nvSpPr>
          <p:cNvPr id="6" name="Content Placeholder 5">
            <a:extLst>
              <a:ext uri="{FF2B5EF4-FFF2-40B4-BE49-F238E27FC236}">
                <a16:creationId xmlns:a16="http://schemas.microsoft.com/office/drawing/2014/main" id="{67214650-2D9D-4BA0-976D-8D4871025423}"/>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1EEB27C8-6C2F-4CE9-B9AF-4B5DB39F2610}"/>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1449BB42-A8FB-4114-BA2A-0AA0143D4EF9}"/>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EF113CD2-3762-4DAB-AE86-76536F7412EE}"/>
              </a:ext>
            </a:extLst>
          </p:cNvPr>
          <p:cNvSpPr>
            <a:spLocks noGrp="1"/>
          </p:cNvSpPr>
          <p:nvPr>
            <p:ph type="body" sz="quarter" idx="35"/>
          </p:nvPr>
        </p:nvSpPr>
        <p:spPr>
          <a:xfrm>
            <a:off x="835572" y="333958"/>
            <a:ext cx="7848600" cy="2667000"/>
          </a:xfrm>
        </p:spPr>
        <p:txBody>
          <a:bodyPr/>
          <a:lstStyle/>
          <a:p>
            <a:pPr marL="0" indent="0">
              <a:buNone/>
            </a:pPr>
            <a:r>
              <a:rPr lang="en-US" dirty="0"/>
              <a:t>When SBUH is notified that a person who has been in the workplace (including employees, clients, patients, residents, vendors, contractors, customers, delivery people, and other visitors, or other non-employees) is COVID-19 positive, SBUH will, within 24 hours:</a:t>
            </a:r>
          </a:p>
          <a:p>
            <a:pPr lvl="0">
              <a:buFont typeface="Wingdings" panose="05000000000000000000" pitchFamily="2" charset="2"/>
              <a:buChar char="Ø"/>
            </a:pPr>
            <a:endParaRPr lang="en-US" dirty="0"/>
          </a:p>
          <a:p>
            <a:pPr lvl="0">
              <a:buFont typeface="Wingdings" panose="05000000000000000000" pitchFamily="2" charset="2"/>
              <a:buChar char="Ø"/>
            </a:pPr>
            <a:r>
              <a:rPr lang="en-US" dirty="0"/>
              <a:t>Notify each employee who was not wearing a respirator and any other required PPE and has been in close contact with the person with COVID-19 in the workplace. The notification must state the fact that the employee was in close contact with someone with COVID-19 along with the date(s) the contact occurred.</a:t>
            </a:r>
          </a:p>
          <a:p>
            <a:pPr lvl="0">
              <a:buFont typeface="Wingdings" panose="05000000000000000000" pitchFamily="2" charset="2"/>
              <a:buChar char="Ø"/>
            </a:pPr>
            <a:endParaRPr lang="en-US" dirty="0"/>
          </a:p>
          <a:p>
            <a:pPr lvl="0">
              <a:buFont typeface="Wingdings" panose="05000000000000000000" pitchFamily="2" charset="2"/>
              <a:buChar char="Ø"/>
            </a:pPr>
            <a:r>
              <a:rPr lang="en-US" dirty="0"/>
              <a:t>Notify all other employees who were not wearing a respirator and any other required PPE and worked in a well-defined portion of a workplace (e.g., a particular floor) in which the person with COVID-19 was present during the potential transmission period. The notification must specify the date(s) the person with COVID-19 was in the workplace during the potential transmission period.</a:t>
            </a:r>
          </a:p>
          <a:p>
            <a:pPr marL="0" lvl="0" indent="0">
              <a:buNone/>
            </a:pPr>
            <a:r>
              <a:rPr lang="en-US" dirty="0"/>
              <a:t>  </a:t>
            </a:r>
          </a:p>
          <a:p>
            <a:r>
              <a:rPr lang="en-US" dirty="0"/>
              <a:t> </a:t>
            </a:r>
          </a:p>
          <a:p>
            <a:endParaRPr lang="en-US" dirty="0"/>
          </a:p>
        </p:txBody>
      </p:sp>
      <p:sp>
        <p:nvSpPr>
          <p:cNvPr id="10" name="Content Placeholder 9">
            <a:extLst>
              <a:ext uri="{FF2B5EF4-FFF2-40B4-BE49-F238E27FC236}">
                <a16:creationId xmlns:a16="http://schemas.microsoft.com/office/drawing/2014/main" id="{746A2045-6A7E-4AE6-8587-6831A80FE693}"/>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34BFB028-95CC-44BF-B659-23998DDE5437}"/>
              </a:ext>
            </a:extLst>
          </p:cNvPr>
          <p:cNvSpPr>
            <a:spLocks noGrp="1"/>
          </p:cNvSpPr>
          <p:nvPr>
            <p:ph type="body" sz="quarter" idx="37"/>
          </p:nvPr>
        </p:nvSpPr>
        <p:spPr/>
        <p:txBody>
          <a:bodyPr/>
          <a:lstStyle/>
          <a:p>
            <a:endParaRPr lang="en-US" dirty="0"/>
          </a:p>
        </p:txBody>
      </p:sp>
    </p:spTree>
    <p:extLst>
      <p:ext uri="{BB962C8B-B14F-4D97-AF65-F5344CB8AC3E}">
        <p14:creationId xmlns:p14="http://schemas.microsoft.com/office/powerpoint/2010/main" val="3311149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4F1ED-9E77-5144-8BFD-211F16C324E2}"/>
              </a:ext>
            </a:extLst>
          </p:cNvPr>
          <p:cNvSpPr>
            <a:spLocks noGrp="1"/>
          </p:cNvSpPr>
          <p:nvPr>
            <p:ph type="sldNum" sz="quarter" idx="12"/>
          </p:nvPr>
        </p:nvSpPr>
        <p:spPr/>
        <p:txBody>
          <a:bodyPr/>
          <a:lstStyle/>
          <a:p>
            <a:fld id="{935F4044-894B-B74C-BA70-A76DFBF02618}" type="slidenum">
              <a:rPr lang="en-US" smtClean="0"/>
              <a:pPr/>
              <a:t>3</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76596272-78CC-A543-B0C3-D4FCC632D435}"/>
              </a:ext>
            </a:extLst>
          </p:cNvPr>
          <p:cNvSpPr>
            <a:spLocks noGrp="1"/>
          </p:cNvSpPr>
          <p:nvPr>
            <p:ph type="body" sz="quarter" idx="26"/>
          </p:nvPr>
        </p:nvSpPr>
        <p:spPr/>
        <p:txBody>
          <a:bodyPr/>
          <a:lstStyle/>
          <a:p>
            <a:r>
              <a:rPr lang="en-US" dirty="0"/>
              <a:t>Continued</a:t>
            </a:r>
          </a:p>
        </p:txBody>
      </p:sp>
      <p:sp>
        <p:nvSpPr>
          <p:cNvPr id="5" name="Text Placeholder 4">
            <a:extLst>
              <a:ext uri="{FF2B5EF4-FFF2-40B4-BE49-F238E27FC236}">
                <a16:creationId xmlns:a16="http://schemas.microsoft.com/office/drawing/2014/main" id="{F9103299-5C78-4A48-AFE6-A00D4672B2D4}"/>
              </a:ext>
            </a:extLst>
          </p:cNvPr>
          <p:cNvSpPr>
            <a:spLocks noGrp="1"/>
          </p:cNvSpPr>
          <p:nvPr>
            <p:ph type="body" sz="quarter" idx="27"/>
          </p:nvPr>
        </p:nvSpPr>
        <p:spPr>
          <a:xfrm>
            <a:off x="762000" y="124459"/>
            <a:ext cx="7769772" cy="1018592"/>
          </a:xfrm>
        </p:spPr>
        <p:txBody>
          <a:bodyPr/>
          <a:lstStyle/>
          <a:p>
            <a:r>
              <a:rPr lang="en-US" b="0" dirty="0">
                <a:solidFill>
                  <a:srgbClr val="C00000"/>
                </a:solidFill>
              </a:rPr>
              <a:t>Overview of COVID-19 ETS </a:t>
            </a:r>
            <a:br>
              <a:rPr lang="en-US" b="0" dirty="0">
                <a:solidFill>
                  <a:srgbClr val="C00000"/>
                </a:solidFill>
              </a:rPr>
            </a:br>
            <a:r>
              <a:rPr lang="en-US" b="0" dirty="0">
                <a:solidFill>
                  <a:srgbClr val="C00000"/>
                </a:solidFill>
              </a:rPr>
              <a:t>(29 CFR 1910.502)</a:t>
            </a:r>
          </a:p>
        </p:txBody>
      </p:sp>
      <p:sp>
        <p:nvSpPr>
          <p:cNvPr id="8" name="Content Placeholder 7">
            <a:extLst>
              <a:ext uri="{FF2B5EF4-FFF2-40B4-BE49-F238E27FC236}">
                <a16:creationId xmlns:a16="http://schemas.microsoft.com/office/drawing/2014/main" id="{078AE79C-8673-D443-A991-F5655B2568AC}"/>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95DDEC19-0F06-304A-9C56-D678EF0FCB15}"/>
              </a:ext>
            </a:extLst>
          </p:cNvPr>
          <p:cNvSpPr>
            <a:spLocks noGrp="1"/>
          </p:cNvSpPr>
          <p:nvPr>
            <p:ph type="body" sz="quarter" idx="35"/>
          </p:nvPr>
        </p:nvSpPr>
        <p:spPr>
          <a:xfrm>
            <a:off x="914400" y="1428750"/>
            <a:ext cx="7769772" cy="2667000"/>
          </a:xfrm>
        </p:spPr>
        <p:txBody>
          <a:bodyPr/>
          <a:lstStyle/>
          <a:p>
            <a:pPr marL="0" indent="0">
              <a:buNone/>
            </a:pPr>
            <a:r>
              <a:rPr lang="en-US" sz="1800" dirty="0"/>
              <a:t>As part of OSHA’s commitment to protect workers and deliver stronger worker safety protections, the agency has issued a COVID-19 Healthcare ETS that establishes new requirements to protect workers from exposure to COVID-19 in all settings, with some exceptions, where any employee provides healthcare or healthcare support services.</a:t>
            </a:r>
          </a:p>
          <a:p>
            <a:pPr marL="0" indent="0">
              <a:buNone/>
            </a:pPr>
            <a:endParaRPr lang="en-US" sz="1800" dirty="0"/>
          </a:p>
          <a:p>
            <a:pPr>
              <a:buFont typeface="Wingdings" panose="05000000000000000000" pitchFamily="2" charset="2"/>
              <a:buChar char="Ø"/>
            </a:pPr>
            <a:r>
              <a:rPr lang="en-US" sz="1800" i="1" dirty="0">
                <a:solidFill>
                  <a:srgbClr val="C00000"/>
                </a:solidFill>
              </a:rPr>
              <a:t>Stony Brook has reviewed its established practices and created a compliance plan for compliance with the ETS, combining references to postings on ThePulse and other modes of communication employed during this period. </a:t>
            </a:r>
          </a:p>
        </p:txBody>
      </p:sp>
      <p:sp>
        <p:nvSpPr>
          <p:cNvPr id="6" name="Footer Placeholder 5">
            <a:extLst>
              <a:ext uri="{FF2B5EF4-FFF2-40B4-BE49-F238E27FC236}">
                <a16:creationId xmlns:a16="http://schemas.microsoft.com/office/drawing/2014/main" id="{DAA08EEB-C56B-4F08-B47B-D100D55F51FD}"/>
              </a:ext>
            </a:extLst>
          </p:cNvPr>
          <p:cNvSpPr>
            <a:spLocks noGrp="1"/>
          </p:cNvSpPr>
          <p:nvPr>
            <p:ph type="ftr" sz="quarter" idx="23"/>
          </p:nvPr>
        </p:nvSpPr>
        <p:spPr/>
        <p:txBody>
          <a:bodyPr/>
          <a:lstStyle/>
          <a:p>
            <a:r>
              <a:rPr lang="en-US" dirty="0"/>
              <a:t>Please refer to ThePulse for the most current information.</a:t>
            </a:r>
          </a:p>
        </p:txBody>
      </p:sp>
    </p:spTree>
    <p:extLst>
      <p:ext uri="{BB962C8B-B14F-4D97-AF65-F5344CB8AC3E}">
        <p14:creationId xmlns:p14="http://schemas.microsoft.com/office/powerpoint/2010/main" val="2479557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C84A58-254B-46AE-BADC-F0899A5E5BDF}"/>
              </a:ext>
            </a:extLst>
          </p:cNvPr>
          <p:cNvSpPr>
            <a:spLocks noGrp="1"/>
          </p:cNvSpPr>
          <p:nvPr>
            <p:ph type="sldNum" sz="quarter" idx="12"/>
          </p:nvPr>
        </p:nvSpPr>
        <p:spPr/>
        <p:txBody>
          <a:bodyPr/>
          <a:lstStyle/>
          <a:p>
            <a:fld id="{935F4044-894B-B74C-BA70-A76DFBF02618}" type="slidenum">
              <a:rPr lang="en-US" smtClean="0"/>
              <a:pPr/>
              <a:t>30</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A9EEFCB3-020A-4464-8E17-42243BB9BBDD}"/>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B4BBD471-2F85-4745-A8F0-B35E432011E2}"/>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2E9CCBEE-C1C4-4E6C-BB8B-4D9B036A0357}"/>
              </a:ext>
            </a:extLst>
          </p:cNvPr>
          <p:cNvSpPr>
            <a:spLocks noGrp="1"/>
          </p:cNvSpPr>
          <p:nvPr>
            <p:ph type="body" sz="quarter" idx="27"/>
          </p:nvPr>
        </p:nvSpPr>
        <p:spPr/>
        <p:txBody>
          <a:bodyPr/>
          <a:lstStyle/>
          <a:p>
            <a:endParaRPr lang="en-US" dirty="0"/>
          </a:p>
        </p:txBody>
      </p:sp>
      <p:sp>
        <p:nvSpPr>
          <p:cNvPr id="6" name="Content Placeholder 5">
            <a:extLst>
              <a:ext uri="{FF2B5EF4-FFF2-40B4-BE49-F238E27FC236}">
                <a16:creationId xmlns:a16="http://schemas.microsoft.com/office/drawing/2014/main" id="{4594F460-7CB3-4C18-A1EA-29CF9EEBF7F2}"/>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38EACC6F-1C07-4254-B9C1-64AE6F4874AC}"/>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CDA007BF-CA75-40EC-B350-022680B33BEA}"/>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5CF7BEE6-9EAA-42A1-B0AF-D9025569D1B4}"/>
              </a:ext>
            </a:extLst>
          </p:cNvPr>
          <p:cNvSpPr>
            <a:spLocks noGrp="1"/>
          </p:cNvSpPr>
          <p:nvPr>
            <p:ph type="body" sz="quarter" idx="35"/>
          </p:nvPr>
        </p:nvSpPr>
        <p:spPr>
          <a:xfrm>
            <a:off x="914400" y="1428750"/>
            <a:ext cx="7769772" cy="2667000"/>
          </a:xfrm>
        </p:spPr>
        <p:txBody>
          <a:bodyPr/>
          <a:lstStyle/>
          <a:p>
            <a:pPr>
              <a:buFont typeface="Wingdings" panose="05000000000000000000" pitchFamily="2" charset="2"/>
              <a:buChar char="Ø"/>
            </a:pPr>
            <a:r>
              <a:rPr lang="en-US" dirty="0"/>
              <a:t>Notify other employers whose employees were not wearing a respirator and any other required PPE and have been in close contact with the person with COVID-19 or worked in a well-defined portion of a workplace (e.g., a particular floor) in which that person was present during the potential transmission period. The notification must specify the date(s) the person with COVID-19 was in the workplace during the potential transmission period and the location(s) where the person with COVID-19 was in the workplace.</a:t>
            </a:r>
          </a:p>
          <a:p>
            <a:pPr>
              <a:buFont typeface="Wingdings" panose="05000000000000000000" pitchFamily="2" charset="2"/>
              <a:buChar char="Ø"/>
            </a:pPr>
            <a:endParaRPr lang="en-US" dirty="0">
              <a:solidFill>
                <a:srgbClr val="C00000"/>
              </a:solidFill>
            </a:endParaRPr>
          </a:p>
          <a:p>
            <a:pPr>
              <a:buFont typeface="Wingdings" panose="05000000000000000000" pitchFamily="2" charset="2"/>
              <a:buChar char="Ø"/>
            </a:pPr>
            <a:r>
              <a:rPr lang="en-US" dirty="0">
                <a:solidFill>
                  <a:srgbClr val="C00000"/>
                </a:solidFill>
              </a:rPr>
              <a:t>SBUH conducts appropriate contact tracing.</a:t>
            </a:r>
          </a:p>
        </p:txBody>
      </p:sp>
      <p:sp>
        <p:nvSpPr>
          <p:cNvPr id="10" name="Content Placeholder 9">
            <a:extLst>
              <a:ext uri="{FF2B5EF4-FFF2-40B4-BE49-F238E27FC236}">
                <a16:creationId xmlns:a16="http://schemas.microsoft.com/office/drawing/2014/main" id="{C9AF2467-0D7D-431B-A5EC-34F2EC9E8FA1}"/>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EA172A8D-7C9F-4891-B019-B3CCDFA55AC2}"/>
              </a:ext>
            </a:extLst>
          </p:cNvPr>
          <p:cNvSpPr>
            <a:spLocks noGrp="1"/>
          </p:cNvSpPr>
          <p:nvPr>
            <p:ph type="body" sz="quarter" idx="37"/>
          </p:nvPr>
        </p:nvSpPr>
        <p:spPr/>
        <p:txBody>
          <a:bodyPr/>
          <a:lstStyle/>
          <a:p>
            <a:endParaRPr lang="en-US" dirty="0"/>
          </a:p>
        </p:txBody>
      </p:sp>
    </p:spTree>
    <p:extLst>
      <p:ext uri="{BB962C8B-B14F-4D97-AF65-F5344CB8AC3E}">
        <p14:creationId xmlns:p14="http://schemas.microsoft.com/office/powerpoint/2010/main" val="2504528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896854-34B6-4ACD-BECA-1E7A1A8744A4}"/>
              </a:ext>
            </a:extLst>
          </p:cNvPr>
          <p:cNvSpPr>
            <a:spLocks noGrp="1"/>
          </p:cNvSpPr>
          <p:nvPr>
            <p:ph type="sldNum" sz="quarter" idx="12"/>
          </p:nvPr>
        </p:nvSpPr>
        <p:spPr/>
        <p:txBody>
          <a:bodyPr/>
          <a:lstStyle/>
          <a:p>
            <a:fld id="{935F4044-894B-B74C-BA70-A76DFBF02618}" type="slidenum">
              <a:rPr lang="en-US" smtClean="0"/>
              <a:pPr/>
              <a:t>31</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8D9240AC-04DA-41D6-B433-FC25ED81A455}"/>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ED73C677-103E-446B-86B3-FF10832192B9}"/>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20FA7321-B66F-48B2-9F43-EAC3B751336E}"/>
              </a:ext>
            </a:extLst>
          </p:cNvPr>
          <p:cNvSpPr>
            <a:spLocks noGrp="1"/>
          </p:cNvSpPr>
          <p:nvPr>
            <p:ph type="body" sz="quarter" idx="27"/>
          </p:nvPr>
        </p:nvSpPr>
        <p:spPr>
          <a:xfrm>
            <a:off x="762000" y="47584"/>
            <a:ext cx="7769772" cy="1018592"/>
          </a:xfrm>
        </p:spPr>
        <p:txBody>
          <a:bodyPr/>
          <a:lstStyle/>
          <a:p>
            <a:r>
              <a:rPr lang="en-US" b="0" dirty="0">
                <a:solidFill>
                  <a:srgbClr val="C00000"/>
                </a:solidFill>
              </a:rPr>
              <a:t>Employee </a:t>
            </a:r>
          </a:p>
          <a:p>
            <a:r>
              <a:rPr lang="en-US" b="0" dirty="0">
                <a:solidFill>
                  <a:srgbClr val="C00000"/>
                </a:solidFill>
              </a:rPr>
              <a:t>COVID Surveillance Testing</a:t>
            </a:r>
          </a:p>
        </p:txBody>
      </p:sp>
      <p:sp>
        <p:nvSpPr>
          <p:cNvPr id="6" name="Content Placeholder 5">
            <a:extLst>
              <a:ext uri="{FF2B5EF4-FFF2-40B4-BE49-F238E27FC236}">
                <a16:creationId xmlns:a16="http://schemas.microsoft.com/office/drawing/2014/main" id="{09636CF8-B034-43D9-90C4-A05B5AC4D76F}"/>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53487EDD-C772-4236-A740-3524C780E11C}"/>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D143840F-4B49-420E-94EE-BDBAA785F2C5}"/>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0983FA45-6A66-4098-87FC-605284EF5D8D}"/>
              </a:ext>
            </a:extLst>
          </p:cNvPr>
          <p:cNvSpPr>
            <a:spLocks noGrp="1"/>
          </p:cNvSpPr>
          <p:nvPr>
            <p:ph type="body" sz="quarter" idx="35"/>
          </p:nvPr>
        </p:nvSpPr>
        <p:spPr>
          <a:xfrm>
            <a:off x="914400" y="1428750"/>
            <a:ext cx="5638800" cy="2667000"/>
          </a:xfrm>
        </p:spPr>
        <p:txBody>
          <a:bodyPr/>
          <a:lstStyle/>
          <a:p>
            <a:pPr marL="0" indent="0">
              <a:buNone/>
            </a:pPr>
            <a:r>
              <a:rPr lang="en-US" b="1" i="1" dirty="0"/>
              <a:t>All Stony Brook University Hospital staff, FSA hospital colleagues and School of Medicine clinical faculty are required to participate in weekly anterior nasal swab (ANS) COVID surveillance testing in the Health Sciences Galleria on Level 3. </a:t>
            </a:r>
          </a:p>
          <a:p>
            <a:pPr marL="0" indent="0">
              <a:buNone/>
            </a:pPr>
            <a:endParaRPr lang="en-US" b="1" dirty="0"/>
          </a:p>
          <a:p>
            <a:pPr marL="0" indent="0">
              <a:buNone/>
            </a:pPr>
            <a:r>
              <a:rPr lang="en-US" sz="1400" dirty="0">
                <a:solidFill>
                  <a:srgbClr val="C00000"/>
                </a:solidFill>
              </a:rPr>
              <a:t>https://inside.stonybrookmedicine.edu/Coronavirus/Anterior_Nasal_Swab_Testing</a:t>
            </a:r>
          </a:p>
        </p:txBody>
      </p:sp>
      <p:sp>
        <p:nvSpPr>
          <p:cNvPr id="11" name="Text Placeholder 10">
            <a:extLst>
              <a:ext uri="{FF2B5EF4-FFF2-40B4-BE49-F238E27FC236}">
                <a16:creationId xmlns:a16="http://schemas.microsoft.com/office/drawing/2014/main" id="{57291CF2-4C28-4D4F-9ED4-976AB5CB47C7}"/>
              </a:ext>
            </a:extLst>
          </p:cNvPr>
          <p:cNvSpPr>
            <a:spLocks noGrp="1"/>
          </p:cNvSpPr>
          <p:nvPr>
            <p:ph type="body" sz="quarter" idx="37"/>
          </p:nvPr>
        </p:nvSpPr>
        <p:spPr/>
        <p:txBody>
          <a:bodyPr/>
          <a:lstStyle/>
          <a:p>
            <a:endParaRPr lang="en-US" dirty="0"/>
          </a:p>
        </p:txBody>
      </p:sp>
      <p:pic>
        <p:nvPicPr>
          <p:cNvPr id="12" name="Content Placeholder 11">
            <a:extLst>
              <a:ext uri="{FF2B5EF4-FFF2-40B4-BE49-F238E27FC236}">
                <a16:creationId xmlns:a16="http://schemas.microsoft.com/office/drawing/2014/main" id="{937E80A1-9D87-49F3-A176-025B4A4FF7A6}"/>
              </a:ext>
            </a:extLst>
          </p:cNvPr>
          <p:cNvPicPr>
            <a:picLocks noGrp="1" noChangeAspect="1"/>
          </p:cNvPicPr>
          <p:nvPr>
            <p:ph sz="quarter" idx="36"/>
          </p:nvPr>
        </p:nvPicPr>
        <p:blipFill>
          <a:blip r:embed="rId2"/>
          <a:stretch>
            <a:fillRect/>
          </a:stretch>
        </p:blipFill>
        <p:spPr>
          <a:xfrm>
            <a:off x="6682596" y="1030392"/>
            <a:ext cx="2070745" cy="2760996"/>
          </a:xfrm>
          <a:prstGeom prst="rect">
            <a:avLst/>
          </a:prstGeom>
        </p:spPr>
      </p:pic>
    </p:spTree>
    <p:extLst>
      <p:ext uri="{BB962C8B-B14F-4D97-AF65-F5344CB8AC3E}">
        <p14:creationId xmlns:p14="http://schemas.microsoft.com/office/powerpoint/2010/main" val="818074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D92A31-00A0-4B77-A074-5CB9733739AA}"/>
              </a:ext>
            </a:extLst>
          </p:cNvPr>
          <p:cNvSpPr>
            <a:spLocks noGrp="1"/>
          </p:cNvSpPr>
          <p:nvPr>
            <p:ph type="sldNum" sz="quarter" idx="12"/>
          </p:nvPr>
        </p:nvSpPr>
        <p:spPr/>
        <p:txBody>
          <a:bodyPr/>
          <a:lstStyle/>
          <a:p>
            <a:fld id="{935F4044-894B-B74C-BA70-A76DFBF02618}" type="slidenum">
              <a:rPr lang="en-US" smtClean="0"/>
              <a:pPr/>
              <a:t>32</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B176C31A-6CD6-4AB8-91BA-F518730AE16F}"/>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4934FF18-8E97-4FF7-BCEF-D63E50A51116}"/>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40C6AADB-69C6-4F1D-9D2B-B081CB3FE63F}"/>
              </a:ext>
            </a:extLst>
          </p:cNvPr>
          <p:cNvSpPr>
            <a:spLocks noGrp="1"/>
          </p:cNvSpPr>
          <p:nvPr>
            <p:ph type="body" sz="quarter" idx="27"/>
          </p:nvPr>
        </p:nvSpPr>
        <p:spPr>
          <a:xfrm>
            <a:off x="697846" y="106179"/>
            <a:ext cx="7769772" cy="1018592"/>
          </a:xfrm>
        </p:spPr>
        <p:txBody>
          <a:bodyPr/>
          <a:lstStyle/>
          <a:p>
            <a:r>
              <a:rPr lang="en-US" b="0" dirty="0">
                <a:solidFill>
                  <a:srgbClr val="C00000"/>
                </a:solidFill>
              </a:rPr>
              <a:t>COVID-19 Testing for Staff</a:t>
            </a:r>
          </a:p>
          <a:p>
            <a:r>
              <a:rPr lang="en-US" b="0" dirty="0">
                <a:solidFill>
                  <a:srgbClr val="C00000"/>
                </a:solidFill>
              </a:rPr>
              <a:t>Post-Exposure</a:t>
            </a:r>
          </a:p>
          <a:p>
            <a:endParaRPr lang="en-US" dirty="0"/>
          </a:p>
        </p:txBody>
      </p:sp>
      <p:sp>
        <p:nvSpPr>
          <p:cNvPr id="6" name="Content Placeholder 5">
            <a:extLst>
              <a:ext uri="{FF2B5EF4-FFF2-40B4-BE49-F238E27FC236}">
                <a16:creationId xmlns:a16="http://schemas.microsoft.com/office/drawing/2014/main" id="{59FD0D1E-0A03-4171-BC2C-D41F182FA958}"/>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7879BA9E-3AFF-4A21-9746-22D1B9ABD60A}"/>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C6E0FC5A-7A9A-4442-BE54-C5391CCBFBA5}"/>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3D2E720C-429A-434D-98BE-634B8AA3826A}"/>
              </a:ext>
            </a:extLst>
          </p:cNvPr>
          <p:cNvSpPr>
            <a:spLocks noGrp="1"/>
          </p:cNvSpPr>
          <p:nvPr>
            <p:ph type="body" sz="quarter" idx="35"/>
          </p:nvPr>
        </p:nvSpPr>
        <p:spPr>
          <a:xfrm>
            <a:off x="914400" y="1428750"/>
            <a:ext cx="7696200" cy="2667000"/>
          </a:xfrm>
        </p:spPr>
        <p:txBody>
          <a:bodyPr/>
          <a:lstStyle/>
          <a:p>
            <a:pPr marL="0" indent="0">
              <a:buNone/>
            </a:pPr>
            <a:r>
              <a:rPr lang="en-US" dirty="0"/>
              <a:t>In-house COVID-19 testing is available in Employee Health &amp; Wellness for fully vaccinated employees who may have been exposed to COVID and who are not experiencing COVID symptoms. Please review the guidelines below for the steps to follow in these various situations.</a:t>
            </a:r>
          </a:p>
          <a:p>
            <a:endParaRPr lang="en-US" dirty="0"/>
          </a:p>
        </p:txBody>
      </p:sp>
      <p:sp>
        <p:nvSpPr>
          <p:cNvPr id="10" name="Content Placeholder 9">
            <a:extLst>
              <a:ext uri="{FF2B5EF4-FFF2-40B4-BE49-F238E27FC236}">
                <a16:creationId xmlns:a16="http://schemas.microsoft.com/office/drawing/2014/main" id="{BD2F4AA2-CD1A-489F-AC1F-0A4DB7370111}"/>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09558F7A-51C3-4ED8-A7A0-AFBF44231E88}"/>
              </a:ext>
            </a:extLst>
          </p:cNvPr>
          <p:cNvSpPr>
            <a:spLocks noGrp="1"/>
          </p:cNvSpPr>
          <p:nvPr>
            <p:ph type="body" sz="quarter" idx="37"/>
          </p:nvPr>
        </p:nvSpPr>
        <p:spPr/>
        <p:txBody>
          <a:bodyPr/>
          <a:lstStyle/>
          <a:p>
            <a:endParaRPr lang="en-US" dirty="0"/>
          </a:p>
        </p:txBody>
      </p:sp>
    </p:spTree>
    <p:extLst>
      <p:ext uri="{BB962C8B-B14F-4D97-AF65-F5344CB8AC3E}">
        <p14:creationId xmlns:p14="http://schemas.microsoft.com/office/powerpoint/2010/main" val="2294611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075772-55B1-4BA0-B0A6-05F3535B5280}"/>
              </a:ext>
            </a:extLst>
          </p:cNvPr>
          <p:cNvSpPr>
            <a:spLocks noGrp="1"/>
          </p:cNvSpPr>
          <p:nvPr>
            <p:ph type="sldNum" sz="quarter" idx="12"/>
          </p:nvPr>
        </p:nvSpPr>
        <p:spPr/>
        <p:txBody>
          <a:bodyPr/>
          <a:lstStyle/>
          <a:p>
            <a:fld id="{935F4044-894B-B74C-BA70-A76DFBF02618}" type="slidenum">
              <a:rPr lang="en-US" smtClean="0"/>
              <a:pPr/>
              <a:t>33</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0B1AF737-6746-479A-BE47-8DC16DB2C343}"/>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07EA5561-495B-476E-A495-754B7AC410A8}"/>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59682757-9C85-42C0-8AF2-26269C723F7B}"/>
              </a:ext>
            </a:extLst>
          </p:cNvPr>
          <p:cNvSpPr>
            <a:spLocks noGrp="1"/>
          </p:cNvSpPr>
          <p:nvPr>
            <p:ph type="body" sz="quarter" idx="27"/>
          </p:nvPr>
        </p:nvSpPr>
        <p:spPr/>
        <p:txBody>
          <a:bodyPr/>
          <a:lstStyle/>
          <a:p>
            <a:endParaRPr lang="en-US" dirty="0"/>
          </a:p>
        </p:txBody>
      </p:sp>
      <p:sp>
        <p:nvSpPr>
          <p:cNvPr id="6" name="Content Placeholder 5">
            <a:extLst>
              <a:ext uri="{FF2B5EF4-FFF2-40B4-BE49-F238E27FC236}">
                <a16:creationId xmlns:a16="http://schemas.microsoft.com/office/drawing/2014/main" id="{B2817C3B-6CBE-483A-A784-ABA7E2902004}"/>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A14B2951-2629-41CC-AB48-8E5B02606ABD}"/>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710CCD0E-C890-4E18-8024-74CD7B702D33}"/>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13978E02-3A92-42AB-B44E-4BC628534E65}"/>
              </a:ext>
            </a:extLst>
          </p:cNvPr>
          <p:cNvSpPr>
            <a:spLocks noGrp="1"/>
          </p:cNvSpPr>
          <p:nvPr>
            <p:ph type="body" sz="quarter" idx="35"/>
          </p:nvPr>
        </p:nvSpPr>
        <p:spPr>
          <a:xfrm>
            <a:off x="685800" y="211767"/>
            <a:ext cx="7772400" cy="3429000"/>
          </a:xfrm>
        </p:spPr>
        <p:txBody>
          <a:bodyPr/>
          <a:lstStyle/>
          <a:p>
            <a:pPr marL="0" indent="0">
              <a:buNone/>
            </a:pPr>
            <a:r>
              <a:rPr lang="en-US" sz="2000" dirty="0">
                <a:solidFill>
                  <a:srgbClr val="C00000"/>
                </a:solidFill>
              </a:rPr>
              <a:t>1. Fully Vaccinated Employees Who Have Been Exposed but Do Not Have Symptoms</a:t>
            </a:r>
          </a:p>
          <a:p>
            <a:pPr marL="0" indent="0">
              <a:buNone/>
            </a:pPr>
            <a:br>
              <a:rPr lang="en-US" dirty="0"/>
            </a:br>
            <a:r>
              <a:rPr lang="en-US" dirty="0"/>
              <a:t>Employees who have been exposed to a confirmed or suspected case of COVID-19, who also have been fully vaccinated (two weeks after the final COVID vaccination) and have no symptoms:</a:t>
            </a:r>
          </a:p>
          <a:p>
            <a:endParaRPr lang="en-US" dirty="0"/>
          </a:p>
          <a:p>
            <a:pPr>
              <a:buFont typeface="Wingdings" panose="05000000000000000000" pitchFamily="2" charset="2"/>
              <a:buChar char="Ø"/>
            </a:pPr>
            <a:r>
              <a:rPr lang="en-US" dirty="0"/>
              <a:t>You may go to work.</a:t>
            </a:r>
          </a:p>
          <a:p>
            <a:pPr>
              <a:buFont typeface="Wingdings" panose="05000000000000000000" pitchFamily="2" charset="2"/>
              <a:buChar char="Ø"/>
            </a:pPr>
            <a:endParaRPr lang="en-US" dirty="0"/>
          </a:p>
          <a:p>
            <a:pPr>
              <a:buFont typeface="Wingdings" panose="05000000000000000000" pitchFamily="2" charset="2"/>
              <a:buChar char="Ø"/>
            </a:pPr>
            <a:r>
              <a:rPr lang="en-US" dirty="0"/>
              <a:t>Please call Employee Health &amp; Wellness at (631) 444-7767 to schedule an appointment for testing within 24 hours of learning about the exposure. At that time, Employee Health will provide guidance if any additional testing is required.</a:t>
            </a:r>
          </a:p>
          <a:p>
            <a:endParaRPr lang="en-US" dirty="0"/>
          </a:p>
        </p:txBody>
      </p:sp>
      <p:sp>
        <p:nvSpPr>
          <p:cNvPr id="10" name="Content Placeholder 9">
            <a:extLst>
              <a:ext uri="{FF2B5EF4-FFF2-40B4-BE49-F238E27FC236}">
                <a16:creationId xmlns:a16="http://schemas.microsoft.com/office/drawing/2014/main" id="{A72D116D-8E29-4694-8B46-35BD3FE7D45F}"/>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633718D5-F60B-4E68-9A95-5543295478B3}"/>
              </a:ext>
            </a:extLst>
          </p:cNvPr>
          <p:cNvSpPr>
            <a:spLocks noGrp="1"/>
          </p:cNvSpPr>
          <p:nvPr>
            <p:ph type="body" sz="quarter" idx="37"/>
          </p:nvPr>
        </p:nvSpPr>
        <p:spPr/>
        <p:txBody>
          <a:bodyPr/>
          <a:lstStyle/>
          <a:p>
            <a:endParaRPr lang="en-US" dirty="0"/>
          </a:p>
        </p:txBody>
      </p:sp>
    </p:spTree>
    <p:extLst>
      <p:ext uri="{BB962C8B-B14F-4D97-AF65-F5344CB8AC3E}">
        <p14:creationId xmlns:p14="http://schemas.microsoft.com/office/powerpoint/2010/main" val="2421217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B55808-E3F9-46C4-ADDF-0AE1C5104C00}"/>
              </a:ext>
            </a:extLst>
          </p:cNvPr>
          <p:cNvSpPr>
            <a:spLocks noGrp="1"/>
          </p:cNvSpPr>
          <p:nvPr>
            <p:ph type="sldNum" sz="quarter" idx="12"/>
          </p:nvPr>
        </p:nvSpPr>
        <p:spPr/>
        <p:txBody>
          <a:bodyPr/>
          <a:lstStyle/>
          <a:p>
            <a:fld id="{935F4044-894B-B74C-BA70-A76DFBF02618}" type="slidenum">
              <a:rPr lang="en-US" smtClean="0"/>
              <a:pPr/>
              <a:t>34</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4DC3602A-B4F0-475E-AF08-4FA189820963}"/>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B545B81B-854C-4C8A-9A8F-DCE99A73F08F}"/>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9816C29D-1715-47C1-ABEB-A3662DABE4B9}"/>
              </a:ext>
            </a:extLst>
          </p:cNvPr>
          <p:cNvSpPr>
            <a:spLocks noGrp="1"/>
          </p:cNvSpPr>
          <p:nvPr>
            <p:ph type="body" sz="quarter" idx="27"/>
          </p:nvPr>
        </p:nvSpPr>
        <p:spPr/>
        <p:txBody>
          <a:bodyPr/>
          <a:lstStyle/>
          <a:p>
            <a:endParaRPr lang="en-US" dirty="0"/>
          </a:p>
        </p:txBody>
      </p:sp>
      <p:sp>
        <p:nvSpPr>
          <p:cNvPr id="6" name="Content Placeholder 5">
            <a:extLst>
              <a:ext uri="{FF2B5EF4-FFF2-40B4-BE49-F238E27FC236}">
                <a16:creationId xmlns:a16="http://schemas.microsoft.com/office/drawing/2014/main" id="{2BD24D6D-655F-4CE7-9739-E353E75C5E30}"/>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1E669B2D-C448-46B3-B108-77F485783469}"/>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B8620556-5C49-4601-954B-8CCB1A5F0B5F}"/>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86A9CB31-A2C8-49B0-8D6E-86A269878E7D}"/>
              </a:ext>
            </a:extLst>
          </p:cNvPr>
          <p:cNvSpPr>
            <a:spLocks noGrp="1"/>
          </p:cNvSpPr>
          <p:nvPr>
            <p:ph type="body" sz="quarter" idx="35"/>
          </p:nvPr>
        </p:nvSpPr>
        <p:spPr/>
        <p:txBody>
          <a:bodyPr/>
          <a:lstStyle/>
          <a:p>
            <a:endParaRPr lang="en-US" dirty="0"/>
          </a:p>
        </p:txBody>
      </p:sp>
      <p:sp>
        <p:nvSpPr>
          <p:cNvPr id="10" name="Content Placeholder 9">
            <a:extLst>
              <a:ext uri="{FF2B5EF4-FFF2-40B4-BE49-F238E27FC236}">
                <a16:creationId xmlns:a16="http://schemas.microsoft.com/office/drawing/2014/main" id="{A0C2D844-3B60-4E14-8876-4F3EA1110778}"/>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37F51DA2-5C95-4261-886C-22215235A564}"/>
              </a:ext>
            </a:extLst>
          </p:cNvPr>
          <p:cNvSpPr>
            <a:spLocks noGrp="1"/>
          </p:cNvSpPr>
          <p:nvPr>
            <p:ph type="body" sz="quarter" idx="37"/>
          </p:nvPr>
        </p:nvSpPr>
        <p:spPr/>
        <p:txBody>
          <a:bodyPr/>
          <a:lstStyle/>
          <a:p>
            <a:endParaRPr lang="en-US" dirty="0"/>
          </a:p>
        </p:txBody>
      </p:sp>
      <p:sp>
        <p:nvSpPr>
          <p:cNvPr id="12" name="Rectangle 11">
            <a:extLst>
              <a:ext uri="{FF2B5EF4-FFF2-40B4-BE49-F238E27FC236}">
                <a16:creationId xmlns:a16="http://schemas.microsoft.com/office/drawing/2014/main" id="{880DC25C-4F30-4231-AF3E-80258AC6F616}"/>
              </a:ext>
            </a:extLst>
          </p:cNvPr>
          <p:cNvSpPr/>
          <p:nvPr/>
        </p:nvSpPr>
        <p:spPr>
          <a:xfrm>
            <a:off x="609599" y="63932"/>
            <a:ext cx="7772400" cy="2708434"/>
          </a:xfrm>
          <a:prstGeom prst="rect">
            <a:avLst/>
          </a:prstGeom>
        </p:spPr>
        <p:txBody>
          <a:bodyPr wrap="square">
            <a:spAutoFit/>
          </a:bodyPr>
          <a:lstStyle/>
          <a:p>
            <a:r>
              <a:rPr lang="en-US" sz="2000" dirty="0">
                <a:solidFill>
                  <a:srgbClr val="C00000"/>
                </a:solidFill>
                <a:latin typeface="Verdana" panose="020B0604030504040204" pitchFamily="34" charset="0"/>
                <a:ea typeface="Verdana" panose="020B0604030504040204" pitchFamily="34" charset="0"/>
              </a:rPr>
              <a:t>2. Unvaccinated Employees Who Have Been Exposed but Do Not Have Symptoms</a:t>
            </a:r>
          </a:p>
          <a:p>
            <a:br>
              <a:rPr lang="en-US" dirty="0">
                <a:solidFill>
                  <a:srgbClr val="333333"/>
                </a:solidFill>
                <a:latin typeface="effra"/>
              </a:rPr>
            </a:br>
            <a:r>
              <a:rPr lang="en-US" sz="1600" dirty="0">
                <a:solidFill>
                  <a:srgbClr val="333333"/>
                </a:solidFill>
                <a:latin typeface="Verdana" panose="020B0604030504040204" pitchFamily="34" charset="0"/>
                <a:ea typeface="Verdana" panose="020B0604030504040204" pitchFamily="34" charset="0"/>
              </a:rPr>
              <a:t>Employees who have not been fully vaccinated and have been exposed to a confirmed or suspected case of COVID-19:</a:t>
            </a:r>
          </a:p>
          <a:p>
            <a:pPr>
              <a:buFont typeface="Arial" panose="020B0604020202020204" pitchFamily="34" charset="0"/>
              <a:buChar char="•"/>
            </a:pPr>
            <a:endParaRPr lang="en-US" sz="1600" dirty="0">
              <a:solidFill>
                <a:srgbClr val="333333"/>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Ø"/>
            </a:pPr>
            <a:r>
              <a:rPr lang="en-US" sz="1600" dirty="0">
                <a:solidFill>
                  <a:srgbClr val="333333"/>
                </a:solidFill>
                <a:latin typeface="Verdana" panose="020B0604030504040204" pitchFamily="34" charset="0"/>
                <a:ea typeface="Verdana" panose="020B0604030504040204" pitchFamily="34" charset="0"/>
              </a:rPr>
              <a:t>Please do not go to work.</a:t>
            </a:r>
          </a:p>
          <a:p>
            <a:pPr marL="285750" indent="-285750">
              <a:buFont typeface="Wingdings" panose="05000000000000000000" pitchFamily="2" charset="2"/>
              <a:buChar char="Ø"/>
            </a:pPr>
            <a:endParaRPr lang="en-US" sz="1600" dirty="0">
              <a:solidFill>
                <a:srgbClr val="333333"/>
              </a:solidFill>
              <a:latin typeface="Verdana" panose="020B0604030504040204" pitchFamily="34" charset="0"/>
              <a:ea typeface="Verdana" panose="020B0604030504040204" pitchFamily="34" charset="0"/>
            </a:endParaRPr>
          </a:p>
          <a:p>
            <a:pPr marL="285750" indent="-285750">
              <a:buFont typeface="Wingdings" panose="05000000000000000000" pitchFamily="2" charset="2"/>
              <a:buChar char="Ø"/>
            </a:pPr>
            <a:r>
              <a:rPr lang="en-US" sz="1600" dirty="0">
                <a:solidFill>
                  <a:srgbClr val="333333"/>
                </a:solidFill>
                <a:latin typeface="Verdana" panose="020B0604030504040204" pitchFamily="34" charset="0"/>
                <a:ea typeface="Verdana" panose="020B0604030504040204" pitchFamily="34" charset="0"/>
              </a:rPr>
              <a:t>Employees must call Employee Health at (631) 444-7767 for guidance on dates to quarantine and stay home from work. </a:t>
            </a:r>
            <a:endParaRPr lang="en-US" sz="1600" b="0" i="0" dirty="0">
              <a:solidFill>
                <a:srgbClr val="333333"/>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56623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D1685D-A670-4AB5-AD0D-B0B6F3E27877}"/>
              </a:ext>
            </a:extLst>
          </p:cNvPr>
          <p:cNvSpPr>
            <a:spLocks noGrp="1"/>
          </p:cNvSpPr>
          <p:nvPr>
            <p:ph type="sldNum" sz="quarter" idx="12"/>
          </p:nvPr>
        </p:nvSpPr>
        <p:spPr/>
        <p:txBody>
          <a:bodyPr/>
          <a:lstStyle/>
          <a:p>
            <a:fld id="{935F4044-894B-B74C-BA70-A76DFBF02618}" type="slidenum">
              <a:rPr lang="en-US" smtClean="0"/>
              <a:pPr/>
              <a:t>35</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99B53872-1568-4E3B-879D-6A5156C1EFE4}"/>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52C8C3DB-8C41-4BDC-868A-7EDB9F449D5B}"/>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C5C130F8-5C54-4A68-BB37-C60D3757F950}"/>
              </a:ext>
            </a:extLst>
          </p:cNvPr>
          <p:cNvSpPr>
            <a:spLocks noGrp="1"/>
          </p:cNvSpPr>
          <p:nvPr>
            <p:ph type="body" sz="quarter" idx="27"/>
          </p:nvPr>
        </p:nvSpPr>
        <p:spPr/>
        <p:txBody>
          <a:bodyPr/>
          <a:lstStyle/>
          <a:p>
            <a:endParaRPr lang="en-US" dirty="0"/>
          </a:p>
        </p:txBody>
      </p:sp>
      <p:sp>
        <p:nvSpPr>
          <p:cNvPr id="6" name="Content Placeholder 5">
            <a:extLst>
              <a:ext uri="{FF2B5EF4-FFF2-40B4-BE49-F238E27FC236}">
                <a16:creationId xmlns:a16="http://schemas.microsoft.com/office/drawing/2014/main" id="{D43C3446-287B-4BF7-A63F-DD8217361C47}"/>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065F0344-5D7C-432C-984A-79DD031044CD}"/>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B1E9D817-2F80-4CC2-9E40-3E25EE31F55D}"/>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53CD333F-A44C-459D-B540-7ECF52ECC688}"/>
              </a:ext>
            </a:extLst>
          </p:cNvPr>
          <p:cNvSpPr>
            <a:spLocks noGrp="1"/>
          </p:cNvSpPr>
          <p:nvPr>
            <p:ph type="body" sz="quarter" idx="35"/>
          </p:nvPr>
        </p:nvSpPr>
        <p:spPr>
          <a:xfrm>
            <a:off x="687114" y="125926"/>
            <a:ext cx="7769772" cy="3429000"/>
          </a:xfrm>
        </p:spPr>
        <p:txBody>
          <a:bodyPr/>
          <a:lstStyle/>
          <a:p>
            <a:pPr marL="0" indent="0">
              <a:buNone/>
            </a:pPr>
            <a:r>
              <a:rPr lang="en-US" sz="2000" dirty="0">
                <a:solidFill>
                  <a:srgbClr val="C00000"/>
                </a:solidFill>
              </a:rPr>
              <a:t>3. Any Employee Who Has Symptoms Regardless of Vaccination Status</a:t>
            </a:r>
          </a:p>
          <a:p>
            <a:endParaRPr lang="en-US" dirty="0"/>
          </a:p>
          <a:p>
            <a:pPr marL="0" indent="0">
              <a:buNone/>
            </a:pPr>
            <a:r>
              <a:rPr lang="en-US" dirty="0"/>
              <a:t>Employees who have developed any symptoms of COVID (i.e., fever or chills, cough, shortness of breath or difficulty breathing, fatigue, muscle or body aches, headache, new loss of taste or smell, sore throat, congestion or runny nose, nausea or vomiting, or diarrhea):</a:t>
            </a:r>
          </a:p>
          <a:p>
            <a:endParaRPr lang="en-US" dirty="0"/>
          </a:p>
          <a:p>
            <a:pPr>
              <a:buFont typeface="Wingdings" panose="05000000000000000000" pitchFamily="2" charset="2"/>
              <a:buChar char="Ø"/>
            </a:pPr>
            <a:r>
              <a:rPr lang="en-US" dirty="0"/>
              <a:t>Please do not go to work.</a:t>
            </a:r>
          </a:p>
          <a:p>
            <a:pPr>
              <a:buFont typeface="Wingdings" panose="05000000000000000000" pitchFamily="2" charset="2"/>
              <a:buChar char="Ø"/>
            </a:pPr>
            <a:endParaRPr lang="en-US" dirty="0"/>
          </a:p>
          <a:p>
            <a:pPr>
              <a:buFont typeface="Wingdings" panose="05000000000000000000" pitchFamily="2" charset="2"/>
              <a:buChar char="Ø"/>
            </a:pPr>
            <a:r>
              <a:rPr lang="en-US" dirty="0"/>
              <a:t>Employees must call Employee Health at (631) 444-7767 and should also get tested through their private physician.</a:t>
            </a:r>
          </a:p>
          <a:p>
            <a:pPr>
              <a:buFont typeface="Wingdings" panose="05000000000000000000" pitchFamily="2" charset="2"/>
              <a:buChar char="Ø"/>
            </a:pPr>
            <a:endParaRPr lang="en-US" dirty="0"/>
          </a:p>
          <a:p>
            <a:pPr>
              <a:buFont typeface="Wingdings" panose="05000000000000000000" pitchFamily="2" charset="2"/>
              <a:buChar char="Ø"/>
            </a:pPr>
            <a:r>
              <a:rPr lang="en-US" dirty="0"/>
              <a:t>If you are having serious life-threatening symptoms, please go to the Emergency Department for evaluation. </a:t>
            </a:r>
          </a:p>
          <a:p>
            <a:endParaRPr lang="en-US" dirty="0"/>
          </a:p>
        </p:txBody>
      </p:sp>
      <p:sp>
        <p:nvSpPr>
          <p:cNvPr id="10" name="Content Placeholder 9">
            <a:extLst>
              <a:ext uri="{FF2B5EF4-FFF2-40B4-BE49-F238E27FC236}">
                <a16:creationId xmlns:a16="http://schemas.microsoft.com/office/drawing/2014/main" id="{14A15318-4728-4114-BE12-F1FEA8433932}"/>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22B205DE-ED18-4E9F-B956-E19D2ED00C4F}"/>
              </a:ext>
            </a:extLst>
          </p:cNvPr>
          <p:cNvSpPr>
            <a:spLocks noGrp="1"/>
          </p:cNvSpPr>
          <p:nvPr>
            <p:ph type="body" sz="quarter" idx="37"/>
          </p:nvPr>
        </p:nvSpPr>
        <p:spPr/>
        <p:txBody>
          <a:bodyPr/>
          <a:lstStyle/>
          <a:p>
            <a:endParaRPr lang="en-US" dirty="0"/>
          </a:p>
        </p:txBody>
      </p:sp>
    </p:spTree>
    <p:extLst>
      <p:ext uri="{BB962C8B-B14F-4D97-AF65-F5344CB8AC3E}">
        <p14:creationId xmlns:p14="http://schemas.microsoft.com/office/powerpoint/2010/main" val="2756474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4F1ED-9E77-5144-8BFD-211F16C324E2}"/>
              </a:ext>
            </a:extLst>
          </p:cNvPr>
          <p:cNvSpPr>
            <a:spLocks noGrp="1"/>
          </p:cNvSpPr>
          <p:nvPr>
            <p:ph type="sldNum" sz="quarter" idx="12"/>
          </p:nvPr>
        </p:nvSpPr>
        <p:spPr/>
        <p:txBody>
          <a:bodyPr/>
          <a:lstStyle/>
          <a:p>
            <a:fld id="{935F4044-894B-B74C-BA70-A76DFBF02618}" type="slidenum">
              <a:rPr lang="en-US" smtClean="0"/>
              <a:pPr/>
              <a:t>36</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a:extLst>
              <a:ext uri="{FF2B5EF4-FFF2-40B4-BE49-F238E27FC236}">
                <a16:creationId xmlns:a16="http://schemas.microsoft.com/office/drawing/2014/main" id="{F9103299-5C78-4A48-AFE6-A00D4672B2D4}"/>
              </a:ext>
            </a:extLst>
          </p:cNvPr>
          <p:cNvSpPr>
            <a:spLocks noGrp="1"/>
          </p:cNvSpPr>
          <p:nvPr>
            <p:ph type="body" sz="quarter" idx="27"/>
          </p:nvPr>
        </p:nvSpPr>
        <p:spPr>
          <a:xfrm>
            <a:off x="762000" y="85638"/>
            <a:ext cx="7769772" cy="1018592"/>
          </a:xfrm>
        </p:spPr>
        <p:txBody>
          <a:bodyPr/>
          <a:lstStyle/>
          <a:p>
            <a:r>
              <a:rPr lang="en-US" b="0" dirty="0">
                <a:solidFill>
                  <a:srgbClr val="C00000"/>
                </a:solidFill>
              </a:rPr>
              <a:t>Medical Removal Protection Benefits</a:t>
            </a:r>
          </a:p>
        </p:txBody>
      </p:sp>
      <p:sp>
        <p:nvSpPr>
          <p:cNvPr id="8" name="Content Placeholder 7">
            <a:extLst>
              <a:ext uri="{FF2B5EF4-FFF2-40B4-BE49-F238E27FC236}">
                <a16:creationId xmlns:a16="http://schemas.microsoft.com/office/drawing/2014/main" id="{078AE79C-8673-D443-A991-F5655B2568AC}"/>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95DDEC19-0F06-304A-9C56-D678EF0FCB15}"/>
              </a:ext>
            </a:extLst>
          </p:cNvPr>
          <p:cNvSpPr>
            <a:spLocks noGrp="1"/>
          </p:cNvSpPr>
          <p:nvPr>
            <p:ph type="body" sz="quarter" idx="35"/>
          </p:nvPr>
        </p:nvSpPr>
        <p:spPr>
          <a:xfrm>
            <a:off x="786685" y="741769"/>
            <a:ext cx="7769772" cy="1018592"/>
          </a:xfrm>
        </p:spPr>
        <p:txBody>
          <a:bodyPr/>
          <a:lstStyle/>
          <a:p>
            <a:pPr marL="0" indent="0">
              <a:lnSpc>
                <a:spcPct val="100000"/>
              </a:lnSpc>
              <a:spcAft>
                <a:spcPts val="600"/>
              </a:spcAft>
              <a:buNone/>
            </a:pPr>
            <a:r>
              <a:rPr lang="en-US" sz="1400" dirty="0"/>
              <a:t> </a:t>
            </a:r>
          </a:p>
          <a:p>
            <a:pPr marL="0" indent="0">
              <a:lnSpc>
                <a:spcPct val="100000"/>
              </a:lnSpc>
              <a:spcAft>
                <a:spcPts val="600"/>
              </a:spcAft>
              <a:buNone/>
            </a:pPr>
            <a:r>
              <a:rPr lang="en-US" sz="1400" dirty="0"/>
              <a:t>Under the ETS, employers with more than 10 employees on the date the ETS became effective must provide medical removal protection benefits to removed employees.</a:t>
            </a:r>
          </a:p>
          <a:p>
            <a:pPr>
              <a:lnSpc>
                <a:spcPct val="100000"/>
              </a:lnSpc>
              <a:spcAft>
                <a:spcPts val="600"/>
              </a:spcAft>
            </a:pPr>
            <a:endParaRPr lang="en-US" sz="1400" dirty="0"/>
          </a:p>
          <a:p>
            <a:pPr>
              <a:lnSpc>
                <a:spcPct val="100000"/>
              </a:lnSpc>
              <a:spcAft>
                <a:spcPts val="600"/>
              </a:spcAft>
              <a:buFont typeface="Wingdings" panose="05000000000000000000" pitchFamily="2" charset="2"/>
              <a:buChar char="Ø"/>
            </a:pPr>
            <a:r>
              <a:rPr lang="en-US" sz="1400" i="1" dirty="0">
                <a:solidFill>
                  <a:srgbClr val="C00000"/>
                </a:solidFill>
              </a:rPr>
              <a:t>SBUH complies with instruction on medical removal protection and other benefits from the Governor’s Office of Employee Relations.  GOER Guidelines are complaint with the OSHA ETS.</a:t>
            </a:r>
          </a:p>
          <a:p>
            <a:pPr>
              <a:lnSpc>
                <a:spcPct val="100000"/>
              </a:lnSpc>
              <a:spcAft>
                <a:spcPts val="600"/>
              </a:spcAft>
              <a:buFont typeface="Wingdings" panose="05000000000000000000" pitchFamily="2" charset="2"/>
              <a:buChar char="Ø"/>
            </a:pPr>
            <a:r>
              <a:rPr lang="en-US" sz="1400" i="1" dirty="0">
                <a:solidFill>
                  <a:srgbClr val="C00000"/>
                </a:solidFill>
              </a:rPr>
              <a:t>Additional information can be obtained on the Human Resources website or COVID-19 Health Guidance and Return to Work Tool from https://inside.stonybrookmedicine.edu/Coronavirus_what_you_need_to_know</a:t>
            </a:r>
          </a:p>
          <a:p>
            <a:pPr>
              <a:lnSpc>
                <a:spcPct val="100000"/>
              </a:lnSpc>
              <a:spcAft>
                <a:spcPts val="600"/>
              </a:spcAft>
            </a:pPr>
            <a:endParaRPr lang="en-US" sz="1400" dirty="0"/>
          </a:p>
          <a:p>
            <a:pPr marL="0" indent="0">
              <a:lnSpc>
                <a:spcPct val="100000"/>
              </a:lnSpc>
              <a:spcAft>
                <a:spcPts val="600"/>
              </a:spcAft>
              <a:buNone/>
            </a:pPr>
            <a:r>
              <a:rPr lang="en-US" sz="1400" dirty="0"/>
              <a:t>Per OSHA, if remote work is available, the employer may require the removed employee to perform remote work and must continue to pay them the same regular pay and benefits until they meet the return-to-work criteria.</a:t>
            </a:r>
          </a:p>
        </p:txBody>
      </p:sp>
      <p:sp>
        <p:nvSpPr>
          <p:cNvPr id="6" name="Text Placeholder 3">
            <a:extLst>
              <a:ext uri="{FF2B5EF4-FFF2-40B4-BE49-F238E27FC236}">
                <a16:creationId xmlns:a16="http://schemas.microsoft.com/office/drawing/2014/main" id="{905F0C0E-9BBA-3044-BB0D-FDCD9F14B3F5}"/>
              </a:ext>
            </a:extLst>
          </p:cNvPr>
          <p:cNvSpPr>
            <a:spLocks noGrp="1"/>
          </p:cNvSpPr>
          <p:nvPr>
            <p:ph type="body" sz="quarter" idx="26"/>
          </p:nvPr>
        </p:nvSpPr>
        <p:spPr>
          <a:xfrm>
            <a:off x="5103541" y="4270956"/>
            <a:ext cx="3583259" cy="175864"/>
          </a:xfrm>
        </p:spPr>
        <p:txBody>
          <a:bodyPr/>
          <a:lstStyle/>
          <a:p>
            <a:endParaRPr lang="en-US" dirty="0"/>
          </a:p>
        </p:txBody>
      </p:sp>
      <p:sp>
        <p:nvSpPr>
          <p:cNvPr id="4" name="Footer Placeholder 3">
            <a:extLst>
              <a:ext uri="{FF2B5EF4-FFF2-40B4-BE49-F238E27FC236}">
                <a16:creationId xmlns:a16="http://schemas.microsoft.com/office/drawing/2014/main" id="{37EDD433-9387-4C38-A5BD-6D0E2855066E}"/>
              </a:ext>
            </a:extLst>
          </p:cNvPr>
          <p:cNvSpPr>
            <a:spLocks noGrp="1"/>
          </p:cNvSpPr>
          <p:nvPr>
            <p:ph type="ftr" sz="quarter" idx="23"/>
          </p:nvPr>
        </p:nvSpPr>
        <p:spPr/>
        <p:txBody>
          <a:bodyPr/>
          <a:lstStyle/>
          <a:p>
            <a:r>
              <a:rPr lang="en-US" dirty="0"/>
              <a:t>Please refer to ThePulse for the most current information.</a:t>
            </a:r>
          </a:p>
        </p:txBody>
      </p:sp>
    </p:spTree>
    <p:extLst>
      <p:ext uri="{BB962C8B-B14F-4D97-AF65-F5344CB8AC3E}">
        <p14:creationId xmlns:p14="http://schemas.microsoft.com/office/powerpoint/2010/main" val="3901225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41F28-F0AC-422F-AEAA-E3D6343C9402}"/>
              </a:ext>
            </a:extLst>
          </p:cNvPr>
          <p:cNvSpPr>
            <a:spLocks noGrp="1"/>
          </p:cNvSpPr>
          <p:nvPr>
            <p:ph type="sldNum" sz="quarter" idx="12"/>
          </p:nvPr>
        </p:nvSpPr>
        <p:spPr/>
        <p:txBody>
          <a:bodyPr/>
          <a:lstStyle/>
          <a:p>
            <a:fld id="{935F4044-894B-B74C-BA70-A76DFBF02618}" type="slidenum">
              <a:rPr lang="en-US" smtClean="0"/>
              <a:pPr/>
              <a:t>37</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8B1D5DD5-57B5-4F7D-9CB0-2168CAEE4EB1}"/>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20B7F3F5-C262-47FC-93AC-3C3D5A1AD9B2}"/>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994DB943-6751-49F9-9AAF-E15C09BE06CE}"/>
              </a:ext>
            </a:extLst>
          </p:cNvPr>
          <p:cNvSpPr>
            <a:spLocks noGrp="1"/>
          </p:cNvSpPr>
          <p:nvPr>
            <p:ph type="body" sz="quarter" idx="27"/>
          </p:nvPr>
        </p:nvSpPr>
        <p:spPr/>
        <p:txBody>
          <a:bodyPr/>
          <a:lstStyle/>
          <a:p>
            <a:endParaRPr lang="en-US" dirty="0"/>
          </a:p>
        </p:txBody>
      </p:sp>
      <p:sp>
        <p:nvSpPr>
          <p:cNvPr id="6" name="Content Placeholder 5">
            <a:extLst>
              <a:ext uri="{FF2B5EF4-FFF2-40B4-BE49-F238E27FC236}">
                <a16:creationId xmlns:a16="http://schemas.microsoft.com/office/drawing/2014/main" id="{7AC1056D-FB2E-487A-A561-77934CF87E7D}"/>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64E24FC5-17E9-493D-91A1-5D56349A85F0}"/>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541AF54F-8A7B-4BE0-9DAA-D58C74E91548}"/>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BA40BD0B-5340-4FFD-A012-E3F18AB53BB7}"/>
              </a:ext>
            </a:extLst>
          </p:cNvPr>
          <p:cNvSpPr>
            <a:spLocks noGrp="1"/>
          </p:cNvSpPr>
          <p:nvPr>
            <p:ph type="body" sz="quarter" idx="35"/>
          </p:nvPr>
        </p:nvSpPr>
        <p:spPr>
          <a:xfrm>
            <a:off x="914400" y="1428750"/>
            <a:ext cx="7772400" cy="2667000"/>
          </a:xfrm>
        </p:spPr>
        <p:txBody>
          <a:bodyPr/>
          <a:lstStyle/>
          <a:p>
            <a:endParaRPr lang="en-US" dirty="0"/>
          </a:p>
        </p:txBody>
      </p:sp>
      <p:sp>
        <p:nvSpPr>
          <p:cNvPr id="10" name="Content Placeholder 9">
            <a:extLst>
              <a:ext uri="{FF2B5EF4-FFF2-40B4-BE49-F238E27FC236}">
                <a16:creationId xmlns:a16="http://schemas.microsoft.com/office/drawing/2014/main" id="{F0F23B10-D3B0-488E-B54B-02DBFFEE71A7}"/>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57529081-A836-4B85-AD77-EF897636E2C3}"/>
              </a:ext>
            </a:extLst>
          </p:cNvPr>
          <p:cNvSpPr>
            <a:spLocks noGrp="1"/>
          </p:cNvSpPr>
          <p:nvPr>
            <p:ph type="body" sz="quarter" idx="37"/>
          </p:nvPr>
        </p:nvSpPr>
        <p:spPr/>
        <p:txBody>
          <a:bodyPr/>
          <a:lstStyle/>
          <a:p>
            <a:endParaRPr lang="en-US" dirty="0"/>
          </a:p>
        </p:txBody>
      </p:sp>
      <p:pic>
        <p:nvPicPr>
          <p:cNvPr id="13" name="Picture 12">
            <a:extLst>
              <a:ext uri="{FF2B5EF4-FFF2-40B4-BE49-F238E27FC236}">
                <a16:creationId xmlns:a16="http://schemas.microsoft.com/office/drawing/2014/main" id="{D0425475-1FF4-4709-A797-EF7AAAA920E3}"/>
              </a:ext>
            </a:extLst>
          </p:cNvPr>
          <p:cNvPicPr>
            <a:picLocks noChangeAspect="1"/>
          </p:cNvPicPr>
          <p:nvPr/>
        </p:nvPicPr>
        <p:blipFill>
          <a:blip r:embed="rId2"/>
          <a:stretch>
            <a:fillRect/>
          </a:stretch>
        </p:blipFill>
        <p:spPr>
          <a:xfrm>
            <a:off x="-6485" y="0"/>
            <a:ext cx="6624204" cy="5143500"/>
          </a:xfrm>
          <a:prstGeom prst="rect">
            <a:avLst/>
          </a:prstGeom>
        </p:spPr>
      </p:pic>
    </p:spTree>
    <p:extLst>
      <p:ext uri="{BB962C8B-B14F-4D97-AF65-F5344CB8AC3E}">
        <p14:creationId xmlns:p14="http://schemas.microsoft.com/office/powerpoint/2010/main" val="1976833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14299B-A419-4BEB-93F5-6142FA45B455}"/>
              </a:ext>
            </a:extLst>
          </p:cNvPr>
          <p:cNvSpPr>
            <a:spLocks noGrp="1"/>
          </p:cNvSpPr>
          <p:nvPr>
            <p:ph type="sldNum" sz="quarter" idx="12"/>
          </p:nvPr>
        </p:nvSpPr>
        <p:spPr/>
        <p:txBody>
          <a:bodyPr/>
          <a:lstStyle/>
          <a:p>
            <a:fld id="{935F4044-894B-B74C-BA70-A76DFBF02618}" type="slidenum">
              <a:rPr lang="en-US" smtClean="0"/>
              <a:pPr/>
              <a:t>38</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20F0497F-3C70-435D-98B7-93E381969E4B}"/>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ED71EEE4-B29D-4949-A8DA-55951522744A}"/>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33D0CC74-717D-4E19-8B03-D4FD1FED1BAE}"/>
              </a:ext>
            </a:extLst>
          </p:cNvPr>
          <p:cNvSpPr>
            <a:spLocks noGrp="1"/>
          </p:cNvSpPr>
          <p:nvPr>
            <p:ph type="body" sz="quarter" idx="27"/>
          </p:nvPr>
        </p:nvSpPr>
        <p:spPr/>
        <p:txBody>
          <a:bodyPr/>
          <a:lstStyle/>
          <a:p>
            <a:endParaRPr lang="en-US" dirty="0"/>
          </a:p>
        </p:txBody>
      </p:sp>
      <p:sp>
        <p:nvSpPr>
          <p:cNvPr id="6" name="Content Placeholder 5">
            <a:extLst>
              <a:ext uri="{FF2B5EF4-FFF2-40B4-BE49-F238E27FC236}">
                <a16:creationId xmlns:a16="http://schemas.microsoft.com/office/drawing/2014/main" id="{4DE8DFAC-BE66-43C2-82DC-2A983E97E6D1}"/>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37C8554E-CE13-4839-8FC0-F4844E52571D}"/>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326E8432-712B-45B4-B494-C2512D4B991A}"/>
              </a:ext>
            </a:extLst>
          </p:cNvPr>
          <p:cNvSpPr>
            <a:spLocks noGrp="1"/>
          </p:cNvSpPr>
          <p:nvPr>
            <p:ph sz="quarter" idx="34"/>
          </p:nvPr>
        </p:nvSpPr>
        <p:spPr/>
        <p:txBody>
          <a:bodyPr/>
          <a:lstStyle/>
          <a:p>
            <a:endParaRPr lang="en-US" dirty="0"/>
          </a:p>
        </p:txBody>
      </p:sp>
      <p:pic>
        <p:nvPicPr>
          <p:cNvPr id="13" name="Picture 12">
            <a:extLst>
              <a:ext uri="{FF2B5EF4-FFF2-40B4-BE49-F238E27FC236}">
                <a16:creationId xmlns:a16="http://schemas.microsoft.com/office/drawing/2014/main" id="{AD24ABF9-FCF6-4017-86A3-ABB16C298C73}"/>
              </a:ext>
            </a:extLst>
          </p:cNvPr>
          <p:cNvPicPr>
            <a:picLocks noChangeAspect="1"/>
          </p:cNvPicPr>
          <p:nvPr/>
        </p:nvPicPr>
        <p:blipFill>
          <a:blip r:embed="rId2"/>
          <a:stretch>
            <a:fillRect/>
          </a:stretch>
        </p:blipFill>
        <p:spPr>
          <a:xfrm>
            <a:off x="76200" y="99706"/>
            <a:ext cx="9144000" cy="4201297"/>
          </a:xfrm>
          <a:prstGeom prst="rect">
            <a:avLst/>
          </a:prstGeom>
        </p:spPr>
      </p:pic>
      <p:sp>
        <p:nvSpPr>
          <p:cNvPr id="9" name="Text Placeholder 8">
            <a:extLst>
              <a:ext uri="{FF2B5EF4-FFF2-40B4-BE49-F238E27FC236}">
                <a16:creationId xmlns:a16="http://schemas.microsoft.com/office/drawing/2014/main" id="{2D1A5EA5-E46F-49D4-AF95-7B573974713C}"/>
              </a:ext>
            </a:extLst>
          </p:cNvPr>
          <p:cNvSpPr>
            <a:spLocks noGrp="1"/>
          </p:cNvSpPr>
          <p:nvPr>
            <p:ph type="body" sz="quarter" idx="35"/>
          </p:nvPr>
        </p:nvSpPr>
        <p:spPr/>
        <p:txBody>
          <a:bodyPr/>
          <a:lstStyle/>
          <a:p>
            <a:endParaRPr lang="en-US" dirty="0"/>
          </a:p>
        </p:txBody>
      </p:sp>
      <p:sp>
        <p:nvSpPr>
          <p:cNvPr id="10" name="Content Placeholder 9">
            <a:extLst>
              <a:ext uri="{FF2B5EF4-FFF2-40B4-BE49-F238E27FC236}">
                <a16:creationId xmlns:a16="http://schemas.microsoft.com/office/drawing/2014/main" id="{D88175EC-E908-4063-B000-5B137D5FF939}"/>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1B961C75-45C7-4237-8E1C-F512F3874B42}"/>
              </a:ext>
            </a:extLst>
          </p:cNvPr>
          <p:cNvSpPr>
            <a:spLocks noGrp="1"/>
          </p:cNvSpPr>
          <p:nvPr>
            <p:ph type="body" sz="quarter" idx="37"/>
          </p:nvPr>
        </p:nvSpPr>
        <p:spPr>
          <a:xfrm>
            <a:off x="912540" y="4248150"/>
            <a:ext cx="4726260" cy="175864"/>
          </a:xfrm>
        </p:spPr>
        <p:txBody>
          <a:bodyPr/>
          <a:lstStyle/>
          <a:p>
            <a:r>
              <a:rPr lang="en-US" sz="800" dirty="0">
                <a:solidFill>
                  <a:srgbClr val="C00000"/>
                </a:solidFill>
              </a:rPr>
              <a:t>https://inside.stonybrookmedicine.edu/Coronavirus/Exposure_Quarantine_Restrictions</a:t>
            </a:r>
            <a:endParaRPr lang="en-US" dirty="0">
              <a:solidFill>
                <a:srgbClr val="C00000"/>
              </a:solidFill>
            </a:endParaRPr>
          </a:p>
        </p:txBody>
      </p:sp>
    </p:spTree>
    <p:extLst>
      <p:ext uri="{BB962C8B-B14F-4D97-AF65-F5344CB8AC3E}">
        <p14:creationId xmlns:p14="http://schemas.microsoft.com/office/powerpoint/2010/main" val="156836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4F1ED-9E77-5144-8BFD-211F16C324E2}"/>
              </a:ext>
            </a:extLst>
          </p:cNvPr>
          <p:cNvSpPr>
            <a:spLocks noGrp="1"/>
          </p:cNvSpPr>
          <p:nvPr>
            <p:ph type="sldNum" sz="quarter" idx="12"/>
          </p:nvPr>
        </p:nvSpPr>
        <p:spPr/>
        <p:txBody>
          <a:bodyPr/>
          <a:lstStyle/>
          <a:p>
            <a:fld id="{935F4044-894B-B74C-BA70-A76DFBF02618}" type="slidenum">
              <a:rPr lang="en-US" smtClean="0"/>
              <a:pPr/>
              <a:t>39</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a:extLst>
              <a:ext uri="{FF2B5EF4-FFF2-40B4-BE49-F238E27FC236}">
                <a16:creationId xmlns:a16="http://schemas.microsoft.com/office/drawing/2014/main" id="{F9103299-5C78-4A48-AFE6-A00D4672B2D4}"/>
              </a:ext>
            </a:extLst>
          </p:cNvPr>
          <p:cNvSpPr>
            <a:spLocks noGrp="1"/>
          </p:cNvSpPr>
          <p:nvPr>
            <p:ph type="body" sz="quarter" idx="27"/>
          </p:nvPr>
        </p:nvSpPr>
        <p:spPr/>
        <p:txBody>
          <a:bodyPr/>
          <a:lstStyle/>
          <a:p>
            <a:r>
              <a:rPr lang="en-US" b="0" dirty="0">
                <a:solidFill>
                  <a:srgbClr val="C00000"/>
                </a:solidFill>
              </a:rPr>
              <a:t>Vaccination</a:t>
            </a:r>
          </a:p>
        </p:txBody>
      </p:sp>
      <p:sp>
        <p:nvSpPr>
          <p:cNvPr id="8" name="Content Placeholder 7">
            <a:extLst>
              <a:ext uri="{FF2B5EF4-FFF2-40B4-BE49-F238E27FC236}">
                <a16:creationId xmlns:a16="http://schemas.microsoft.com/office/drawing/2014/main" id="{078AE79C-8673-D443-A991-F5655B2568AC}"/>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95DDEC19-0F06-304A-9C56-D678EF0FCB15}"/>
              </a:ext>
            </a:extLst>
          </p:cNvPr>
          <p:cNvSpPr>
            <a:spLocks noGrp="1"/>
          </p:cNvSpPr>
          <p:nvPr>
            <p:ph type="body" sz="quarter" idx="35"/>
          </p:nvPr>
        </p:nvSpPr>
        <p:spPr>
          <a:xfrm>
            <a:off x="838200" y="1323753"/>
            <a:ext cx="7769772" cy="1018592"/>
          </a:xfrm>
        </p:spPr>
        <p:txBody>
          <a:bodyPr/>
          <a:lstStyle/>
          <a:p>
            <a:pPr lvl="3">
              <a:lnSpc>
                <a:spcPct val="100000"/>
              </a:lnSpc>
              <a:spcAft>
                <a:spcPts val="600"/>
              </a:spcAft>
              <a:buFont typeface="Wingdings" panose="05000000000000000000" pitchFamily="2" charset="2"/>
              <a:buChar char="Ø"/>
            </a:pPr>
            <a:r>
              <a:rPr lang="en-US" sz="1800" i="1" dirty="0"/>
              <a:t>SBUH will comply with NYS Department of Health and NYS Governor’s mandate for vaccination.</a:t>
            </a:r>
          </a:p>
          <a:p>
            <a:pPr lvl="3">
              <a:lnSpc>
                <a:spcPct val="100000"/>
              </a:lnSpc>
              <a:spcAft>
                <a:spcPts val="600"/>
              </a:spcAft>
              <a:buFont typeface="Wingdings" panose="05000000000000000000" pitchFamily="2" charset="2"/>
              <a:buChar char="Ø"/>
            </a:pPr>
            <a:endParaRPr lang="en-US" sz="1800" i="1" dirty="0"/>
          </a:p>
          <a:p>
            <a:pPr lvl="3">
              <a:lnSpc>
                <a:spcPct val="100000"/>
              </a:lnSpc>
              <a:spcAft>
                <a:spcPts val="600"/>
              </a:spcAft>
              <a:buFont typeface="Wingdings" panose="05000000000000000000" pitchFamily="2" charset="2"/>
              <a:buChar char="Ø"/>
            </a:pPr>
            <a:r>
              <a:rPr lang="en-US" sz="1800" i="1" dirty="0"/>
              <a:t>Additional information is pending.  Please see ThePulse.</a:t>
            </a:r>
          </a:p>
          <a:p>
            <a:pPr lvl="3">
              <a:lnSpc>
                <a:spcPct val="100000"/>
              </a:lnSpc>
              <a:spcAft>
                <a:spcPts val="600"/>
              </a:spcAft>
              <a:buFont typeface="Wingdings" panose="05000000000000000000" pitchFamily="2" charset="2"/>
              <a:buChar char="Ø"/>
            </a:pPr>
            <a:endParaRPr lang="en-US" sz="1800" i="1" dirty="0"/>
          </a:p>
          <a:p>
            <a:pPr lvl="3">
              <a:lnSpc>
                <a:spcPct val="100000"/>
              </a:lnSpc>
              <a:spcAft>
                <a:spcPts val="600"/>
              </a:spcAft>
              <a:buFont typeface="Wingdings" panose="05000000000000000000" pitchFamily="2" charset="2"/>
              <a:buChar char="Ø"/>
            </a:pPr>
            <a:r>
              <a:rPr lang="en-US" sz="1800" i="1" dirty="0"/>
              <a:t>Vaccines are offered in the workplace at a reasonable time and place.  Policies address leaves for vaccination or vaccine related side effects consistent with GOER direction.</a:t>
            </a:r>
          </a:p>
          <a:p>
            <a:pPr>
              <a:lnSpc>
                <a:spcPct val="100000"/>
              </a:lnSpc>
            </a:pPr>
            <a:endParaRPr lang="en-US" sz="1400" dirty="0"/>
          </a:p>
        </p:txBody>
      </p:sp>
      <p:sp>
        <p:nvSpPr>
          <p:cNvPr id="4" name="Footer Placeholder 3">
            <a:extLst>
              <a:ext uri="{FF2B5EF4-FFF2-40B4-BE49-F238E27FC236}">
                <a16:creationId xmlns:a16="http://schemas.microsoft.com/office/drawing/2014/main" id="{18BB81E0-729B-407E-8B37-21526266D850}"/>
              </a:ext>
            </a:extLst>
          </p:cNvPr>
          <p:cNvSpPr>
            <a:spLocks noGrp="1"/>
          </p:cNvSpPr>
          <p:nvPr>
            <p:ph type="ftr" sz="quarter" idx="23"/>
          </p:nvPr>
        </p:nvSpPr>
        <p:spPr/>
        <p:txBody>
          <a:bodyPr/>
          <a:lstStyle/>
          <a:p>
            <a:r>
              <a:rPr lang="en-US" dirty="0"/>
              <a:t>Please refer to ThePulse for the most current information.</a:t>
            </a:r>
          </a:p>
        </p:txBody>
      </p:sp>
    </p:spTree>
    <p:extLst>
      <p:ext uri="{BB962C8B-B14F-4D97-AF65-F5344CB8AC3E}">
        <p14:creationId xmlns:p14="http://schemas.microsoft.com/office/powerpoint/2010/main" val="2709497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4E9C6F-073B-4351-AD4F-9ADD70EB7FA4}"/>
              </a:ext>
            </a:extLst>
          </p:cNvPr>
          <p:cNvSpPr>
            <a:spLocks noGrp="1"/>
          </p:cNvSpPr>
          <p:nvPr>
            <p:ph type="sldNum" sz="quarter" idx="12"/>
          </p:nvPr>
        </p:nvSpPr>
        <p:spPr/>
        <p:txBody>
          <a:bodyPr/>
          <a:lstStyle/>
          <a:p>
            <a:fld id="{935F4044-894B-B74C-BA70-A76DFBF02618}" type="slidenum">
              <a:rPr lang="en-US" smtClean="0"/>
              <a:pPr/>
              <a:t>4</a:t>
            </a:fld>
            <a:endParaRPr lang="en-US" sz="900" dirty="0"/>
          </a:p>
        </p:txBody>
      </p:sp>
      <p:sp>
        <p:nvSpPr>
          <p:cNvPr id="3" name="Footer Placeholder 2">
            <a:extLst>
              <a:ext uri="{FF2B5EF4-FFF2-40B4-BE49-F238E27FC236}">
                <a16:creationId xmlns:a16="http://schemas.microsoft.com/office/drawing/2014/main" id="{F8FC3CA5-9A67-4530-91F9-C0DCE41B6818}"/>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D2771B13-3DFF-4CE6-B733-C7798FE9C273}"/>
              </a:ext>
            </a:extLst>
          </p:cNvPr>
          <p:cNvSpPr>
            <a:spLocks noGrp="1"/>
          </p:cNvSpPr>
          <p:nvPr>
            <p:ph type="body" sz="quarter" idx="26"/>
          </p:nvPr>
        </p:nvSpPr>
        <p:spPr/>
        <p:txBody>
          <a:bodyPr/>
          <a:lstStyle/>
          <a:p>
            <a:endParaRPr lang="en-US" dirty="0"/>
          </a:p>
        </p:txBody>
      </p:sp>
      <p:sp>
        <p:nvSpPr>
          <p:cNvPr id="6" name="Text Placeholder 5">
            <a:extLst>
              <a:ext uri="{FF2B5EF4-FFF2-40B4-BE49-F238E27FC236}">
                <a16:creationId xmlns:a16="http://schemas.microsoft.com/office/drawing/2014/main" id="{9FAE9A76-8C31-4867-86DA-418BEA1D3CA6}"/>
              </a:ext>
            </a:extLst>
          </p:cNvPr>
          <p:cNvSpPr>
            <a:spLocks noGrp="1"/>
          </p:cNvSpPr>
          <p:nvPr>
            <p:ph type="body" sz="quarter" idx="28"/>
          </p:nvPr>
        </p:nvSpPr>
        <p:spPr/>
        <p:txBody>
          <a:bodyPr/>
          <a:lstStyle/>
          <a:p>
            <a:endParaRPr lang="en-US" dirty="0"/>
          </a:p>
        </p:txBody>
      </p:sp>
      <p:sp>
        <p:nvSpPr>
          <p:cNvPr id="7" name="Content Placeholder 6">
            <a:extLst>
              <a:ext uri="{FF2B5EF4-FFF2-40B4-BE49-F238E27FC236}">
                <a16:creationId xmlns:a16="http://schemas.microsoft.com/office/drawing/2014/main" id="{DDA26AB1-2EF8-40C6-A21D-496AC3CA3127}"/>
              </a:ext>
            </a:extLst>
          </p:cNvPr>
          <p:cNvSpPr>
            <a:spLocks noGrp="1"/>
          </p:cNvSpPr>
          <p:nvPr>
            <p:ph sz="quarter" idx="33"/>
          </p:nvPr>
        </p:nvSpPr>
        <p:spPr/>
        <p:txBody>
          <a:bodyPr/>
          <a:lstStyle/>
          <a:p>
            <a:endParaRPr lang="en-US" dirty="0"/>
          </a:p>
        </p:txBody>
      </p:sp>
      <p:sp>
        <p:nvSpPr>
          <p:cNvPr id="8" name="Content Placeholder 7">
            <a:extLst>
              <a:ext uri="{FF2B5EF4-FFF2-40B4-BE49-F238E27FC236}">
                <a16:creationId xmlns:a16="http://schemas.microsoft.com/office/drawing/2014/main" id="{89FEAE46-43E8-44C8-9BF9-9A6B99F781FD}"/>
              </a:ext>
            </a:extLst>
          </p:cNvPr>
          <p:cNvSpPr>
            <a:spLocks noGrp="1"/>
          </p:cNvSpPr>
          <p:nvPr>
            <p:ph sz="quarter" idx="34"/>
          </p:nvPr>
        </p:nvSpPr>
        <p:spPr/>
        <p:txBody>
          <a:bodyPr/>
          <a:lstStyle/>
          <a:p>
            <a:endParaRPr lang="en-US" dirty="0"/>
          </a:p>
        </p:txBody>
      </p:sp>
      <p:sp>
        <p:nvSpPr>
          <p:cNvPr id="9" name="Content Placeholder 8">
            <a:extLst>
              <a:ext uri="{FF2B5EF4-FFF2-40B4-BE49-F238E27FC236}">
                <a16:creationId xmlns:a16="http://schemas.microsoft.com/office/drawing/2014/main" id="{EFFC31DD-6F5D-452B-BAAD-D77DA118F3E5}"/>
              </a:ext>
            </a:extLst>
          </p:cNvPr>
          <p:cNvSpPr>
            <a:spLocks noGrp="1"/>
          </p:cNvSpPr>
          <p:nvPr>
            <p:ph sz="quarter" idx="38"/>
          </p:nvPr>
        </p:nvSpPr>
        <p:spPr/>
        <p:txBody>
          <a:bodyPr/>
          <a:lstStyle/>
          <a:p>
            <a:endParaRPr lang="en-US" dirty="0"/>
          </a:p>
        </p:txBody>
      </p:sp>
      <p:sp>
        <p:nvSpPr>
          <p:cNvPr id="10" name="Content Placeholder 9">
            <a:extLst>
              <a:ext uri="{FF2B5EF4-FFF2-40B4-BE49-F238E27FC236}">
                <a16:creationId xmlns:a16="http://schemas.microsoft.com/office/drawing/2014/main" id="{A6730A86-12E6-4192-BA10-7D23EAFE154A}"/>
              </a:ext>
            </a:extLst>
          </p:cNvPr>
          <p:cNvSpPr>
            <a:spLocks noGrp="1"/>
          </p:cNvSpPr>
          <p:nvPr>
            <p:ph sz="quarter" idx="39"/>
          </p:nvPr>
        </p:nvSpPr>
        <p:spPr/>
        <p:txBody>
          <a:bodyPr/>
          <a:lstStyle/>
          <a:p>
            <a:endParaRPr lang="en-US" dirty="0"/>
          </a:p>
        </p:txBody>
      </p:sp>
      <p:sp>
        <p:nvSpPr>
          <p:cNvPr id="11" name="Content Placeholder 10">
            <a:extLst>
              <a:ext uri="{FF2B5EF4-FFF2-40B4-BE49-F238E27FC236}">
                <a16:creationId xmlns:a16="http://schemas.microsoft.com/office/drawing/2014/main" id="{CCD1E5B6-5A49-4D46-BE11-05B6C8B14074}"/>
              </a:ext>
            </a:extLst>
          </p:cNvPr>
          <p:cNvSpPr>
            <a:spLocks noGrp="1"/>
          </p:cNvSpPr>
          <p:nvPr>
            <p:ph sz="quarter" idx="40"/>
          </p:nvPr>
        </p:nvSpPr>
        <p:spPr/>
        <p:txBody>
          <a:bodyPr/>
          <a:lstStyle/>
          <a:p>
            <a:endParaRPr lang="en-US" dirty="0"/>
          </a:p>
        </p:txBody>
      </p:sp>
      <p:sp>
        <p:nvSpPr>
          <p:cNvPr id="12" name="Text Placeholder 11">
            <a:extLst>
              <a:ext uri="{FF2B5EF4-FFF2-40B4-BE49-F238E27FC236}">
                <a16:creationId xmlns:a16="http://schemas.microsoft.com/office/drawing/2014/main" id="{CCE5042A-F465-494C-8462-929560D21313}"/>
              </a:ext>
            </a:extLst>
          </p:cNvPr>
          <p:cNvSpPr>
            <a:spLocks noGrp="1"/>
          </p:cNvSpPr>
          <p:nvPr>
            <p:ph type="body" sz="quarter" idx="42"/>
          </p:nvPr>
        </p:nvSpPr>
        <p:spPr/>
        <p:txBody>
          <a:bodyPr/>
          <a:lstStyle/>
          <a:p>
            <a:endParaRPr lang="en-US" dirty="0"/>
          </a:p>
        </p:txBody>
      </p:sp>
      <p:sp>
        <p:nvSpPr>
          <p:cNvPr id="13" name="Rectangle 12">
            <a:extLst>
              <a:ext uri="{FF2B5EF4-FFF2-40B4-BE49-F238E27FC236}">
                <a16:creationId xmlns:a16="http://schemas.microsoft.com/office/drawing/2014/main" id="{7C9ACF36-F965-450B-AE0C-309180883EBE}"/>
              </a:ext>
            </a:extLst>
          </p:cNvPr>
          <p:cNvSpPr/>
          <p:nvPr/>
        </p:nvSpPr>
        <p:spPr>
          <a:xfrm>
            <a:off x="914400" y="309321"/>
            <a:ext cx="7696200" cy="4154984"/>
          </a:xfrm>
          <a:prstGeom prst="rect">
            <a:avLst/>
          </a:prstGeom>
        </p:spPr>
        <p:txBody>
          <a:bodyPr wrap="square">
            <a:spAutoFit/>
          </a:bodyPr>
          <a:lstStyle/>
          <a:p>
            <a:r>
              <a:rPr lang="en-US" sz="2400" i="1" dirty="0">
                <a:solidFill>
                  <a:srgbClr val="C00000"/>
                </a:solidFill>
                <a:latin typeface="Calibri" panose="020F0502020204030204" pitchFamily="34" charset="0"/>
                <a:ea typeface="Trebuchet MS" panose="020B0603020202020204" pitchFamily="34" charset="0"/>
                <a:cs typeface="Calibri" panose="020F0502020204030204" pitchFamily="34" charset="0"/>
              </a:rPr>
              <a:t>SBUH developed a robust online training module at the onset of the pandemic on the plan to keep employees healthy and safe throughout the COVID-19 pandemic.  This educational model was assigned to all SBUH employees.  In addition, and in accordance with a recent NY State directive, all employees were required to read health and safety protocols related to COVID-19 and affirm they will adhere to them.  Ongoing education is delivered to employees in various forums, which include but are not limited to staff meetings, daily huddles, email blasts, and the hospital intranet. </a:t>
            </a:r>
            <a:endParaRPr lang="en-US" sz="2000" dirty="0">
              <a:solidFill>
                <a:srgbClr val="C00000"/>
              </a:solidFill>
              <a:effectLst/>
              <a:latin typeface="Calibri" panose="020F050202020403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3932450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10B3EE-64C7-4734-9788-15CC1BF07359}"/>
              </a:ext>
            </a:extLst>
          </p:cNvPr>
          <p:cNvSpPr>
            <a:spLocks noGrp="1"/>
          </p:cNvSpPr>
          <p:nvPr>
            <p:ph type="sldNum" sz="quarter" idx="12"/>
          </p:nvPr>
        </p:nvSpPr>
        <p:spPr/>
        <p:txBody>
          <a:bodyPr/>
          <a:lstStyle/>
          <a:p>
            <a:fld id="{935F4044-894B-B74C-BA70-A76DFBF02618}" type="slidenum">
              <a:rPr lang="en-US" smtClean="0"/>
              <a:pPr/>
              <a:t>40</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E6386DAD-16F9-421C-A72D-4F156AFDAB7D}"/>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4AD97647-29CF-4BAF-A369-C696BEA24AF2}"/>
              </a:ext>
            </a:extLst>
          </p:cNvPr>
          <p:cNvSpPr>
            <a:spLocks noGrp="1"/>
          </p:cNvSpPr>
          <p:nvPr>
            <p:ph type="body" sz="quarter" idx="27"/>
          </p:nvPr>
        </p:nvSpPr>
        <p:spPr>
          <a:xfrm>
            <a:off x="762000" y="47584"/>
            <a:ext cx="7769772" cy="1018592"/>
          </a:xfrm>
        </p:spPr>
        <p:txBody>
          <a:bodyPr/>
          <a:lstStyle/>
          <a:p>
            <a:r>
              <a:rPr lang="en-US" b="0" dirty="0">
                <a:solidFill>
                  <a:srgbClr val="C00000"/>
                </a:solidFill>
              </a:rPr>
              <a:t>The Pulse – 8/2/2021 </a:t>
            </a:r>
          </a:p>
          <a:p>
            <a:r>
              <a:rPr lang="en-US" b="0" dirty="0">
                <a:solidFill>
                  <a:srgbClr val="C00000"/>
                </a:solidFill>
              </a:rPr>
              <a:t>Vaccination Status Reporting </a:t>
            </a:r>
          </a:p>
        </p:txBody>
      </p:sp>
      <p:sp>
        <p:nvSpPr>
          <p:cNvPr id="7" name="Content Placeholder 6">
            <a:extLst>
              <a:ext uri="{FF2B5EF4-FFF2-40B4-BE49-F238E27FC236}">
                <a16:creationId xmlns:a16="http://schemas.microsoft.com/office/drawing/2014/main" id="{FD9546DB-EC92-4348-A89B-C43037232AAC}"/>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71FB5F1E-2297-4855-B77E-2CE540743F0B}"/>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3059D169-C2B8-43C8-85CE-AAC68A7A044F}"/>
              </a:ext>
            </a:extLst>
          </p:cNvPr>
          <p:cNvSpPr>
            <a:spLocks noGrp="1"/>
          </p:cNvSpPr>
          <p:nvPr>
            <p:ph type="body" sz="quarter" idx="35"/>
          </p:nvPr>
        </p:nvSpPr>
        <p:spPr>
          <a:xfrm>
            <a:off x="850567" y="1238250"/>
            <a:ext cx="5257800" cy="2667000"/>
          </a:xfrm>
        </p:spPr>
        <p:txBody>
          <a:bodyPr/>
          <a:lstStyle/>
          <a:p>
            <a:pPr marL="0" indent="0">
              <a:buNone/>
            </a:pPr>
            <a:endParaRPr lang="en-US" dirty="0"/>
          </a:p>
          <a:p>
            <a:pPr marL="0" indent="0">
              <a:buNone/>
            </a:pPr>
            <a:r>
              <a:rPr lang="en-US" dirty="0"/>
              <a:t>Per NYS Department of Health guidelines: “All healthcare facilities are expected to know which of their staff have been vaccinated. Any vaccinated staff who did not receive the vaccine through their workplace must inform the facility of their vaccination status through the same process the facility uses to maintain information on annual influenza immunizations and tuberculosis tests.” </a:t>
            </a:r>
          </a:p>
          <a:p>
            <a:pPr marL="0" indent="0">
              <a:buNone/>
            </a:pPr>
            <a:endParaRPr lang="en-US" dirty="0"/>
          </a:p>
          <a:p>
            <a:pPr>
              <a:buFont typeface="Wingdings" panose="05000000000000000000" pitchFamily="2" charset="2"/>
              <a:buChar char="Ø"/>
            </a:pPr>
            <a:r>
              <a:rPr lang="en-US" dirty="0">
                <a:solidFill>
                  <a:srgbClr val="C00000"/>
                </a:solidFill>
              </a:rPr>
              <a:t>Detail of disclosure can be found on ThePulse.</a:t>
            </a:r>
            <a:r>
              <a:rPr lang="en-US" dirty="0"/>
              <a:t> </a:t>
            </a:r>
          </a:p>
        </p:txBody>
      </p:sp>
      <p:sp>
        <p:nvSpPr>
          <p:cNvPr id="10" name="Content Placeholder 9">
            <a:extLst>
              <a:ext uri="{FF2B5EF4-FFF2-40B4-BE49-F238E27FC236}">
                <a16:creationId xmlns:a16="http://schemas.microsoft.com/office/drawing/2014/main" id="{3F95C4BA-4BE6-4BEF-BF05-D9BEF9BB222C}"/>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D1503718-F17B-4B5E-A004-5AED2FFD4DB6}"/>
              </a:ext>
            </a:extLst>
          </p:cNvPr>
          <p:cNvSpPr>
            <a:spLocks noGrp="1"/>
          </p:cNvSpPr>
          <p:nvPr>
            <p:ph type="body" sz="quarter" idx="37"/>
          </p:nvPr>
        </p:nvSpPr>
        <p:spPr/>
        <p:txBody>
          <a:bodyPr/>
          <a:lstStyle/>
          <a:p>
            <a:r>
              <a:rPr lang="en-US" dirty="0"/>
              <a:t>Please refer to ThePulse for latest requirements</a:t>
            </a:r>
          </a:p>
        </p:txBody>
      </p:sp>
      <p:sp>
        <p:nvSpPr>
          <p:cNvPr id="12" name="Footer Placeholder 11">
            <a:extLst>
              <a:ext uri="{FF2B5EF4-FFF2-40B4-BE49-F238E27FC236}">
                <a16:creationId xmlns:a16="http://schemas.microsoft.com/office/drawing/2014/main" id="{FFE333B5-98FB-4E91-B641-CC7566501002}"/>
              </a:ext>
            </a:extLst>
          </p:cNvPr>
          <p:cNvSpPr>
            <a:spLocks noGrp="1"/>
          </p:cNvSpPr>
          <p:nvPr>
            <p:ph type="ftr" sz="quarter" idx="23"/>
          </p:nvPr>
        </p:nvSpPr>
        <p:spPr/>
        <p:txBody>
          <a:bodyPr/>
          <a:lstStyle/>
          <a:p>
            <a:r>
              <a:rPr lang="en-US" dirty="0"/>
              <a:t>Please refer to ThePulse for the most current information.</a:t>
            </a:r>
          </a:p>
        </p:txBody>
      </p:sp>
      <p:pic>
        <p:nvPicPr>
          <p:cNvPr id="13" name="Content Placeholder 12">
            <a:extLst>
              <a:ext uri="{FF2B5EF4-FFF2-40B4-BE49-F238E27FC236}">
                <a16:creationId xmlns:a16="http://schemas.microsoft.com/office/drawing/2014/main" id="{9A108C98-F2F6-441E-9D15-CEC1A4A8E1E4}"/>
              </a:ext>
            </a:extLst>
          </p:cNvPr>
          <p:cNvPicPr>
            <a:picLocks noGrp="1" noChangeAspect="1"/>
          </p:cNvPicPr>
          <p:nvPr>
            <p:ph sz="quarter" idx="30"/>
          </p:nvPr>
        </p:nvPicPr>
        <p:blipFill>
          <a:blip r:embed="rId2"/>
          <a:stretch>
            <a:fillRect/>
          </a:stretch>
        </p:blipFill>
        <p:spPr>
          <a:xfrm>
            <a:off x="6121097" y="1498318"/>
            <a:ext cx="3022903" cy="1752177"/>
          </a:xfrm>
          <a:prstGeom prst="rect">
            <a:avLst/>
          </a:prstGeom>
        </p:spPr>
      </p:pic>
    </p:spTree>
    <p:extLst>
      <p:ext uri="{BB962C8B-B14F-4D97-AF65-F5344CB8AC3E}">
        <p14:creationId xmlns:p14="http://schemas.microsoft.com/office/powerpoint/2010/main" val="3096633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AB1E0-55F6-4679-BCA1-96D2465B4D42}"/>
              </a:ext>
            </a:extLst>
          </p:cNvPr>
          <p:cNvSpPr>
            <a:spLocks noGrp="1"/>
          </p:cNvSpPr>
          <p:nvPr>
            <p:ph type="sldNum" sz="quarter" idx="12"/>
          </p:nvPr>
        </p:nvSpPr>
        <p:spPr/>
        <p:txBody>
          <a:bodyPr/>
          <a:lstStyle/>
          <a:p>
            <a:fld id="{935F4044-894B-B74C-BA70-A76DFBF02618}" type="slidenum">
              <a:rPr lang="en-US" smtClean="0"/>
              <a:pPr/>
              <a:t>41</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A3FBD4B8-85B2-47BB-9176-FF8BC6895AD6}"/>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BB64F4FC-8DA2-431C-B40F-735807C1A4E2}"/>
              </a:ext>
            </a:extLst>
          </p:cNvPr>
          <p:cNvSpPr>
            <a:spLocks noGrp="1"/>
          </p:cNvSpPr>
          <p:nvPr>
            <p:ph type="body" sz="quarter" idx="27"/>
          </p:nvPr>
        </p:nvSpPr>
        <p:spPr>
          <a:xfrm>
            <a:off x="762000" y="272002"/>
            <a:ext cx="7769772" cy="1018592"/>
          </a:xfrm>
        </p:spPr>
        <p:txBody>
          <a:bodyPr/>
          <a:lstStyle/>
          <a:p>
            <a:r>
              <a:rPr lang="en-US" sz="2800" b="0" dirty="0">
                <a:solidFill>
                  <a:srgbClr val="C00000"/>
                </a:solidFill>
              </a:rPr>
              <a:t>ID Badge Stickers</a:t>
            </a:r>
          </a:p>
        </p:txBody>
      </p:sp>
      <p:sp>
        <p:nvSpPr>
          <p:cNvPr id="6" name="Content Placeholder 5">
            <a:extLst>
              <a:ext uri="{FF2B5EF4-FFF2-40B4-BE49-F238E27FC236}">
                <a16:creationId xmlns:a16="http://schemas.microsoft.com/office/drawing/2014/main" id="{49864158-F3AE-4D75-B1AA-FA3FBC2F3365}"/>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3EF3A0C7-166D-4B9D-8737-6D5834BF1CCA}"/>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B844CD0B-7888-4464-AF07-E3E2359CBBB3}"/>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A06BC480-AC64-424C-829D-5C7A3EAA05DB}"/>
              </a:ext>
            </a:extLst>
          </p:cNvPr>
          <p:cNvSpPr>
            <a:spLocks noGrp="1"/>
          </p:cNvSpPr>
          <p:nvPr>
            <p:ph type="body" sz="quarter" idx="35"/>
          </p:nvPr>
        </p:nvSpPr>
        <p:spPr>
          <a:xfrm>
            <a:off x="914400" y="1428750"/>
            <a:ext cx="7772400" cy="2667000"/>
          </a:xfrm>
        </p:spPr>
        <p:txBody>
          <a:bodyPr/>
          <a:lstStyle/>
          <a:p>
            <a:pPr marL="0" indent="0">
              <a:buNone/>
            </a:pPr>
            <a:r>
              <a:rPr lang="en-US" dirty="0"/>
              <a:t>All employees who have been fully vaccinated are required have a COVID vaccine sticker placed on their employee ID badge. Similar to our flu vaccine stickers, the COVID vaccine stickers will enable easy identification of those who have been vaccinated to help ensure compliance with the latest CDC and DOH guidance.   </a:t>
            </a:r>
          </a:p>
          <a:p>
            <a:endParaRPr lang="en-US" dirty="0">
              <a:solidFill>
                <a:srgbClr val="C00000"/>
              </a:solidFill>
            </a:endParaRPr>
          </a:p>
          <a:p>
            <a:pPr>
              <a:buFont typeface="Wingdings" panose="05000000000000000000" pitchFamily="2" charset="2"/>
              <a:buChar char="Ø"/>
            </a:pPr>
            <a:r>
              <a:rPr lang="en-US" dirty="0">
                <a:solidFill>
                  <a:srgbClr val="C00000"/>
                </a:solidFill>
              </a:rPr>
              <a:t>Please see ThePulse for additional info.</a:t>
            </a:r>
          </a:p>
        </p:txBody>
      </p:sp>
      <p:sp>
        <p:nvSpPr>
          <p:cNvPr id="10" name="Content Placeholder 9">
            <a:extLst>
              <a:ext uri="{FF2B5EF4-FFF2-40B4-BE49-F238E27FC236}">
                <a16:creationId xmlns:a16="http://schemas.microsoft.com/office/drawing/2014/main" id="{19507634-6A3B-4E06-8030-96101D51343D}"/>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9A415E92-CC80-4369-A99C-461288F3568C}"/>
              </a:ext>
            </a:extLst>
          </p:cNvPr>
          <p:cNvSpPr>
            <a:spLocks noGrp="1"/>
          </p:cNvSpPr>
          <p:nvPr>
            <p:ph type="body" sz="quarter" idx="37"/>
          </p:nvPr>
        </p:nvSpPr>
        <p:spPr/>
        <p:txBody>
          <a:bodyPr/>
          <a:lstStyle/>
          <a:p>
            <a:endParaRPr lang="en-US" dirty="0"/>
          </a:p>
        </p:txBody>
      </p:sp>
      <p:sp>
        <p:nvSpPr>
          <p:cNvPr id="12" name="Footer Placeholder 11">
            <a:extLst>
              <a:ext uri="{FF2B5EF4-FFF2-40B4-BE49-F238E27FC236}">
                <a16:creationId xmlns:a16="http://schemas.microsoft.com/office/drawing/2014/main" id="{4A6C30FA-B0B4-4F00-A51D-46B0A7F7F0F1}"/>
              </a:ext>
            </a:extLst>
          </p:cNvPr>
          <p:cNvSpPr>
            <a:spLocks noGrp="1"/>
          </p:cNvSpPr>
          <p:nvPr>
            <p:ph type="ftr" sz="quarter" idx="23"/>
          </p:nvPr>
        </p:nvSpPr>
        <p:spPr/>
        <p:txBody>
          <a:bodyPr/>
          <a:lstStyle/>
          <a:p>
            <a:r>
              <a:rPr lang="en-US" dirty="0"/>
              <a:t>Please refer to ThePulse for the most current information.</a:t>
            </a:r>
          </a:p>
        </p:txBody>
      </p:sp>
    </p:spTree>
    <p:extLst>
      <p:ext uri="{BB962C8B-B14F-4D97-AF65-F5344CB8AC3E}">
        <p14:creationId xmlns:p14="http://schemas.microsoft.com/office/powerpoint/2010/main" val="2920768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FC9873-78DE-4C6C-9BB4-2078EE704716}"/>
              </a:ext>
            </a:extLst>
          </p:cNvPr>
          <p:cNvSpPr>
            <a:spLocks noGrp="1"/>
          </p:cNvSpPr>
          <p:nvPr>
            <p:ph type="sldNum" sz="quarter" idx="12"/>
          </p:nvPr>
        </p:nvSpPr>
        <p:spPr/>
        <p:txBody>
          <a:bodyPr/>
          <a:lstStyle/>
          <a:p>
            <a:fld id="{935F4044-894B-B74C-BA70-A76DFBF02618}" type="slidenum">
              <a:rPr lang="en-US" smtClean="0"/>
              <a:pPr/>
              <a:t>42</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B686815C-944F-464F-A1B1-EFAB45AED299}"/>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1B3FA4CE-A446-4BB1-9D35-AF0912102F8F}"/>
              </a:ext>
            </a:extLst>
          </p:cNvPr>
          <p:cNvSpPr>
            <a:spLocks noGrp="1"/>
          </p:cNvSpPr>
          <p:nvPr>
            <p:ph type="body" sz="quarter" idx="27"/>
          </p:nvPr>
        </p:nvSpPr>
        <p:spPr>
          <a:xfrm>
            <a:off x="687114" y="106179"/>
            <a:ext cx="7769772" cy="1018592"/>
          </a:xfrm>
        </p:spPr>
        <p:txBody>
          <a:bodyPr/>
          <a:lstStyle/>
          <a:p>
            <a:r>
              <a:rPr lang="en-US" b="0" dirty="0">
                <a:solidFill>
                  <a:srgbClr val="C00000"/>
                </a:solidFill>
              </a:rPr>
              <a:t>Standard and Transmission-Based Precautions</a:t>
            </a:r>
          </a:p>
        </p:txBody>
      </p:sp>
      <p:sp>
        <p:nvSpPr>
          <p:cNvPr id="6" name="Content Placeholder 5">
            <a:extLst>
              <a:ext uri="{FF2B5EF4-FFF2-40B4-BE49-F238E27FC236}">
                <a16:creationId xmlns:a16="http://schemas.microsoft.com/office/drawing/2014/main" id="{B73726D8-7EBA-4170-B64E-B403D30E0231}"/>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F7BFB18A-CE5A-4855-90F7-B6B0129B9732}"/>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3B409BFF-8248-4311-89C8-7BF641D1AA0F}"/>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99E169B7-F6FC-4F77-859F-0B44CF907E18}"/>
              </a:ext>
            </a:extLst>
          </p:cNvPr>
          <p:cNvSpPr>
            <a:spLocks noGrp="1"/>
          </p:cNvSpPr>
          <p:nvPr>
            <p:ph type="body" sz="quarter" idx="35"/>
          </p:nvPr>
        </p:nvSpPr>
        <p:spPr>
          <a:xfrm>
            <a:off x="914400" y="1047750"/>
            <a:ext cx="7391400" cy="3048000"/>
          </a:xfrm>
        </p:spPr>
        <p:txBody>
          <a:bodyPr/>
          <a:lstStyle/>
          <a:p>
            <a:pPr marL="0" indent="0">
              <a:buNone/>
            </a:pPr>
            <a:r>
              <a:rPr lang="en-US" dirty="0"/>
              <a:t>SBUH develops and implements policies and procedures to adhere to Standard and Transmission-Based Precautions in accordance with CDC’s “</a:t>
            </a:r>
            <a:r>
              <a:rPr lang="en-US" u="sng" dirty="0">
                <a:hlinkClick r:id="rId2"/>
              </a:rPr>
              <a:t>Guidelines for Isolation Precautions</a:t>
            </a:r>
            <a:r>
              <a:rPr lang="en-US" dirty="0"/>
              <a:t>.”  Please refer to the Healthcare Epidemiology’s </a:t>
            </a:r>
            <a:r>
              <a:rPr lang="en-US" i="1" dirty="0"/>
              <a:t>COVID-19 Infection Prevention and Control Plan 2021</a:t>
            </a:r>
            <a:r>
              <a:rPr lang="en-US" dirty="0"/>
              <a:t>.  See</a:t>
            </a:r>
            <a:r>
              <a:rPr lang="en-US" i="1" dirty="0"/>
              <a:t> IC0012 Standard Precautions; </a:t>
            </a:r>
            <a:r>
              <a:rPr lang="en-US" dirty="0"/>
              <a:t>see also:</a:t>
            </a:r>
          </a:p>
          <a:p>
            <a:pPr marL="0" indent="0">
              <a:buNone/>
            </a:pPr>
            <a:r>
              <a:rPr lang="en-US" i="1" dirty="0"/>
              <a:t> </a:t>
            </a:r>
            <a:endParaRPr lang="en-US" dirty="0"/>
          </a:p>
          <a:p>
            <a:r>
              <a:rPr lang="en-US" i="1" dirty="0"/>
              <a:t>IC0006 Isolation Precautions</a:t>
            </a:r>
            <a:endParaRPr lang="en-US" dirty="0"/>
          </a:p>
          <a:p>
            <a:r>
              <a:rPr lang="en-US" i="1" dirty="0"/>
              <a:t>IC0007 Infection Control in Patient Transport</a:t>
            </a:r>
            <a:endParaRPr lang="en-US" dirty="0"/>
          </a:p>
          <a:p>
            <a:r>
              <a:rPr lang="en-US" i="1" dirty="0"/>
              <a:t>IC008 Initiation and Maintenance of Isolation Rooms</a:t>
            </a:r>
            <a:endParaRPr lang="en-US" dirty="0"/>
          </a:p>
          <a:p>
            <a:r>
              <a:rPr lang="en-US" i="1" dirty="0"/>
              <a:t>IC0027 Use of Isolation Attire</a:t>
            </a:r>
            <a:endParaRPr lang="en-US" dirty="0"/>
          </a:p>
          <a:p>
            <a:r>
              <a:rPr lang="en-US" i="1" dirty="0"/>
              <a:t>EC0038 Respiratory Protection Program</a:t>
            </a:r>
            <a:endParaRPr lang="en-US" dirty="0"/>
          </a:p>
          <a:p>
            <a:endParaRPr lang="en-US" dirty="0"/>
          </a:p>
        </p:txBody>
      </p:sp>
      <p:sp>
        <p:nvSpPr>
          <p:cNvPr id="10" name="Content Placeholder 9">
            <a:extLst>
              <a:ext uri="{FF2B5EF4-FFF2-40B4-BE49-F238E27FC236}">
                <a16:creationId xmlns:a16="http://schemas.microsoft.com/office/drawing/2014/main" id="{B007EE38-85DA-4639-A6F5-9D666F96AFB9}"/>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406C40E4-D668-4350-92E9-D7BD177BB8C4}"/>
              </a:ext>
            </a:extLst>
          </p:cNvPr>
          <p:cNvSpPr>
            <a:spLocks noGrp="1"/>
          </p:cNvSpPr>
          <p:nvPr>
            <p:ph type="body" sz="quarter" idx="37"/>
          </p:nvPr>
        </p:nvSpPr>
        <p:spPr/>
        <p:txBody>
          <a:bodyPr/>
          <a:lstStyle/>
          <a:p>
            <a:endParaRPr lang="en-US" dirty="0"/>
          </a:p>
        </p:txBody>
      </p:sp>
      <p:sp>
        <p:nvSpPr>
          <p:cNvPr id="12" name="Footer Placeholder 11">
            <a:extLst>
              <a:ext uri="{FF2B5EF4-FFF2-40B4-BE49-F238E27FC236}">
                <a16:creationId xmlns:a16="http://schemas.microsoft.com/office/drawing/2014/main" id="{B29FC97A-5B2D-4EA3-9572-1C46FD7A6B26}"/>
              </a:ext>
            </a:extLst>
          </p:cNvPr>
          <p:cNvSpPr>
            <a:spLocks noGrp="1"/>
          </p:cNvSpPr>
          <p:nvPr>
            <p:ph type="ftr" sz="quarter" idx="23"/>
          </p:nvPr>
        </p:nvSpPr>
        <p:spPr/>
        <p:txBody>
          <a:bodyPr/>
          <a:lstStyle/>
          <a:p>
            <a:r>
              <a:rPr lang="en-US" dirty="0"/>
              <a:t>Please refer to ThePulse for the most current information.</a:t>
            </a:r>
          </a:p>
        </p:txBody>
      </p:sp>
    </p:spTree>
    <p:extLst>
      <p:ext uri="{BB962C8B-B14F-4D97-AF65-F5344CB8AC3E}">
        <p14:creationId xmlns:p14="http://schemas.microsoft.com/office/powerpoint/2010/main" val="1202502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965820-9349-46A0-BF3F-D134B8185244}"/>
              </a:ext>
            </a:extLst>
          </p:cNvPr>
          <p:cNvSpPr>
            <a:spLocks noGrp="1"/>
          </p:cNvSpPr>
          <p:nvPr>
            <p:ph type="sldNum" sz="quarter" idx="12"/>
          </p:nvPr>
        </p:nvSpPr>
        <p:spPr/>
        <p:txBody>
          <a:bodyPr/>
          <a:lstStyle/>
          <a:p>
            <a:fld id="{935F4044-894B-B74C-BA70-A76DFBF02618}" type="slidenum">
              <a:rPr lang="en-US" smtClean="0"/>
              <a:pPr/>
              <a:t>43</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6663B801-D6E9-46BC-9D1D-B6B366A960EE}"/>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E0472344-2A38-4B69-BACE-709E657DB3BD}"/>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5F6A6A50-FC3E-4AB7-A227-CD9DB6D6D596}"/>
              </a:ext>
            </a:extLst>
          </p:cNvPr>
          <p:cNvSpPr>
            <a:spLocks noGrp="1"/>
          </p:cNvSpPr>
          <p:nvPr>
            <p:ph type="body" sz="quarter" idx="27"/>
          </p:nvPr>
        </p:nvSpPr>
        <p:spPr>
          <a:xfrm>
            <a:off x="687114" y="57338"/>
            <a:ext cx="7769772" cy="1018592"/>
          </a:xfrm>
        </p:spPr>
        <p:txBody>
          <a:bodyPr/>
          <a:lstStyle/>
          <a:p>
            <a:r>
              <a:rPr lang="en-US" b="0" dirty="0">
                <a:solidFill>
                  <a:srgbClr val="C00000"/>
                </a:solidFill>
              </a:rPr>
              <a:t>EYE PROTECTION</a:t>
            </a:r>
          </a:p>
        </p:txBody>
      </p:sp>
      <p:sp>
        <p:nvSpPr>
          <p:cNvPr id="6" name="Content Placeholder 5">
            <a:extLst>
              <a:ext uri="{FF2B5EF4-FFF2-40B4-BE49-F238E27FC236}">
                <a16:creationId xmlns:a16="http://schemas.microsoft.com/office/drawing/2014/main" id="{67BF78CA-62E7-49AA-8393-CC3EA0F586DB}"/>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E4CE09E9-3F02-4B12-BEB1-1CF4436EC7BE}"/>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4E4D3E10-0F7F-4B8A-94BF-EBC8B9FEFF1D}"/>
              </a:ext>
            </a:extLst>
          </p:cNvPr>
          <p:cNvSpPr>
            <a:spLocks noGrp="1"/>
          </p:cNvSpPr>
          <p:nvPr>
            <p:ph sz="quarter" idx="34"/>
          </p:nvPr>
        </p:nvSpPr>
        <p:spPr/>
        <p:txBody>
          <a:bodyPr/>
          <a:lstStyle/>
          <a:p>
            <a:endParaRPr lang="en-US" dirty="0"/>
          </a:p>
        </p:txBody>
      </p:sp>
      <p:pic>
        <p:nvPicPr>
          <p:cNvPr id="12" name="Picture 11">
            <a:extLst>
              <a:ext uri="{FF2B5EF4-FFF2-40B4-BE49-F238E27FC236}">
                <a16:creationId xmlns:a16="http://schemas.microsoft.com/office/drawing/2014/main" id="{EBE03323-8FF8-46FB-866C-C4B7AA124702}"/>
              </a:ext>
            </a:extLst>
          </p:cNvPr>
          <p:cNvPicPr>
            <a:picLocks noChangeAspect="1"/>
          </p:cNvPicPr>
          <p:nvPr/>
        </p:nvPicPr>
        <p:blipFill>
          <a:blip r:embed="rId2"/>
          <a:stretch>
            <a:fillRect/>
          </a:stretch>
        </p:blipFill>
        <p:spPr>
          <a:xfrm>
            <a:off x="687114" y="438150"/>
            <a:ext cx="7304824" cy="4791405"/>
          </a:xfrm>
          <a:prstGeom prst="rect">
            <a:avLst/>
          </a:prstGeom>
        </p:spPr>
      </p:pic>
      <p:sp>
        <p:nvSpPr>
          <p:cNvPr id="9" name="Text Placeholder 8">
            <a:extLst>
              <a:ext uri="{FF2B5EF4-FFF2-40B4-BE49-F238E27FC236}">
                <a16:creationId xmlns:a16="http://schemas.microsoft.com/office/drawing/2014/main" id="{5BE08848-38AA-49FA-B488-17D067B82E16}"/>
              </a:ext>
            </a:extLst>
          </p:cNvPr>
          <p:cNvSpPr>
            <a:spLocks noGrp="1"/>
          </p:cNvSpPr>
          <p:nvPr>
            <p:ph type="body" sz="quarter" idx="35"/>
          </p:nvPr>
        </p:nvSpPr>
        <p:spPr/>
        <p:txBody>
          <a:bodyPr/>
          <a:lstStyle/>
          <a:p>
            <a:endParaRPr lang="en-US" dirty="0"/>
          </a:p>
        </p:txBody>
      </p:sp>
      <p:sp>
        <p:nvSpPr>
          <p:cNvPr id="10" name="Content Placeholder 9">
            <a:extLst>
              <a:ext uri="{FF2B5EF4-FFF2-40B4-BE49-F238E27FC236}">
                <a16:creationId xmlns:a16="http://schemas.microsoft.com/office/drawing/2014/main" id="{16913098-D1F9-44AE-8129-ADD365D185C8}"/>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6752EF1E-D0F8-4E95-9DBF-497CB5451D07}"/>
              </a:ext>
            </a:extLst>
          </p:cNvPr>
          <p:cNvSpPr>
            <a:spLocks noGrp="1"/>
          </p:cNvSpPr>
          <p:nvPr>
            <p:ph type="body" sz="quarter" idx="37"/>
          </p:nvPr>
        </p:nvSpPr>
        <p:spPr/>
        <p:txBody>
          <a:bodyPr/>
          <a:lstStyle/>
          <a:p>
            <a:endParaRPr lang="en-US" dirty="0"/>
          </a:p>
        </p:txBody>
      </p:sp>
    </p:spTree>
    <p:extLst>
      <p:ext uri="{BB962C8B-B14F-4D97-AF65-F5344CB8AC3E}">
        <p14:creationId xmlns:p14="http://schemas.microsoft.com/office/powerpoint/2010/main" val="2991118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AA8AE-2640-48F1-BFBC-F31934BED950}"/>
              </a:ext>
            </a:extLst>
          </p:cNvPr>
          <p:cNvSpPr>
            <a:spLocks noGrp="1"/>
          </p:cNvSpPr>
          <p:nvPr>
            <p:ph type="sldNum" sz="quarter" idx="12"/>
          </p:nvPr>
        </p:nvSpPr>
        <p:spPr/>
        <p:txBody>
          <a:bodyPr/>
          <a:lstStyle/>
          <a:p>
            <a:fld id="{935F4044-894B-B74C-BA70-A76DFBF02618}" type="slidenum">
              <a:rPr lang="en-US" smtClean="0"/>
              <a:pPr/>
              <a:t>44</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FEE9B996-9CAA-42DA-819F-C21DB15EE2F7}"/>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2C24A9BA-72D6-4163-95AB-063E56844FF3}"/>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5E128746-0041-40F8-858A-227AEBFCA14B}"/>
              </a:ext>
            </a:extLst>
          </p:cNvPr>
          <p:cNvSpPr>
            <a:spLocks noGrp="1"/>
          </p:cNvSpPr>
          <p:nvPr>
            <p:ph type="body" sz="quarter" idx="27"/>
          </p:nvPr>
        </p:nvSpPr>
        <p:spPr>
          <a:xfrm>
            <a:off x="762000" y="284409"/>
            <a:ext cx="7769772" cy="1018592"/>
          </a:xfrm>
        </p:spPr>
        <p:txBody>
          <a:bodyPr/>
          <a:lstStyle/>
          <a:p>
            <a:r>
              <a:rPr lang="en-US" b="0" dirty="0">
                <a:solidFill>
                  <a:srgbClr val="C00000"/>
                </a:solidFill>
              </a:rPr>
              <a:t>PPE</a:t>
            </a:r>
          </a:p>
        </p:txBody>
      </p:sp>
      <p:sp>
        <p:nvSpPr>
          <p:cNvPr id="6" name="Content Placeholder 5">
            <a:extLst>
              <a:ext uri="{FF2B5EF4-FFF2-40B4-BE49-F238E27FC236}">
                <a16:creationId xmlns:a16="http://schemas.microsoft.com/office/drawing/2014/main" id="{7A147510-25DC-4B08-93B4-18C0148E881F}"/>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E9A08FA9-F3FE-4A2C-9562-72C15F0B734C}"/>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8CB5FAF0-D44A-4949-A615-C664B6328DE8}"/>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E4749DAE-6E23-4E35-B0FE-9EE347190F7E}"/>
              </a:ext>
            </a:extLst>
          </p:cNvPr>
          <p:cNvSpPr>
            <a:spLocks noGrp="1"/>
          </p:cNvSpPr>
          <p:nvPr>
            <p:ph type="body" sz="quarter" idx="35"/>
          </p:nvPr>
        </p:nvSpPr>
        <p:spPr/>
        <p:txBody>
          <a:bodyPr/>
          <a:lstStyle/>
          <a:p>
            <a:endParaRPr lang="en-US" dirty="0"/>
          </a:p>
        </p:txBody>
      </p:sp>
      <p:sp>
        <p:nvSpPr>
          <p:cNvPr id="10" name="Content Placeholder 9">
            <a:extLst>
              <a:ext uri="{FF2B5EF4-FFF2-40B4-BE49-F238E27FC236}">
                <a16:creationId xmlns:a16="http://schemas.microsoft.com/office/drawing/2014/main" id="{BB6D14DB-0CAF-4079-9D9D-3BAB501FC2A8}"/>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39393FF2-48AD-49C4-A5F5-EB3521BAAA1C}"/>
              </a:ext>
            </a:extLst>
          </p:cNvPr>
          <p:cNvSpPr>
            <a:spLocks noGrp="1"/>
          </p:cNvSpPr>
          <p:nvPr>
            <p:ph type="body" sz="quarter" idx="37"/>
          </p:nvPr>
        </p:nvSpPr>
        <p:spPr/>
        <p:txBody>
          <a:bodyPr/>
          <a:lstStyle/>
          <a:p>
            <a:endParaRPr lang="en-US" dirty="0"/>
          </a:p>
        </p:txBody>
      </p:sp>
      <p:pic>
        <p:nvPicPr>
          <p:cNvPr id="12" name="Picture 11">
            <a:extLst>
              <a:ext uri="{FF2B5EF4-FFF2-40B4-BE49-F238E27FC236}">
                <a16:creationId xmlns:a16="http://schemas.microsoft.com/office/drawing/2014/main" id="{5F397912-180C-4419-AAA6-8AA83352BF11}"/>
              </a:ext>
            </a:extLst>
          </p:cNvPr>
          <p:cNvPicPr>
            <a:picLocks noChangeAspect="1"/>
          </p:cNvPicPr>
          <p:nvPr/>
        </p:nvPicPr>
        <p:blipFill>
          <a:blip r:embed="rId2"/>
          <a:stretch>
            <a:fillRect/>
          </a:stretch>
        </p:blipFill>
        <p:spPr>
          <a:xfrm>
            <a:off x="2656339" y="470748"/>
            <a:ext cx="3439005" cy="3534268"/>
          </a:xfrm>
          <a:prstGeom prst="rect">
            <a:avLst/>
          </a:prstGeom>
        </p:spPr>
      </p:pic>
    </p:spTree>
    <p:extLst>
      <p:ext uri="{BB962C8B-B14F-4D97-AF65-F5344CB8AC3E}">
        <p14:creationId xmlns:p14="http://schemas.microsoft.com/office/powerpoint/2010/main" val="12490618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1DB695-BA74-481E-AFAA-6186A8C5CFC7}"/>
              </a:ext>
            </a:extLst>
          </p:cNvPr>
          <p:cNvSpPr>
            <a:spLocks noGrp="1"/>
          </p:cNvSpPr>
          <p:nvPr>
            <p:ph type="sldNum" sz="quarter" idx="12"/>
          </p:nvPr>
        </p:nvSpPr>
        <p:spPr/>
        <p:txBody>
          <a:bodyPr/>
          <a:lstStyle/>
          <a:p>
            <a:fld id="{935F4044-894B-B74C-BA70-A76DFBF02618}" type="slidenum">
              <a:rPr lang="en-US" smtClean="0"/>
              <a:pPr/>
              <a:t>45</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4E3CFB0B-80C8-46BC-A411-E456B80AF3DA}"/>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672AD967-8F6F-4B7A-8DDE-F63DE1A7C144}"/>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DB567D45-009F-4A50-9F30-E14E9F9A54FA}"/>
              </a:ext>
            </a:extLst>
          </p:cNvPr>
          <p:cNvSpPr>
            <a:spLocks noGrp="1"/>
          </p:cNvSpPr>
          <p:nvPr>
            <p:ph type="body" sz="quarter" idx="27"/>
          </p:nvPr>
        </p:nvSpPr>
        <p:spPr>
          <a:xfrm>
            <a:off x="687114" y="246913"/>
            <a:ext cx="7769772" cy="1018592"/>
          </a:xfrm>
        </p:spPr>
        <p:txBody>
          <a:bodyPr/>
          <a:lstStyle/>
          <a:p>
            <a:r>
              <a:rPr lang="en-US" b="0" dirty="0">
                <a:solidFill>
                  <a:srgbClr val="C00000"/>
                </a:solidFill>
              </a:rPr>
              <a:t>Personal Protective Equipment (PPE)</a:t>
            </a:r>
          </a:p>
        </p:txBody>
      </p:sp>
      <p:sp>
        <p:nvSpPr>
          <p:cNvPr id="6" name="Content Placeholder 5">
            <a:extLst>
              <a:ext uri="{FF2B5EF4-FFF2-40B4-BE49-F238E27FC236}">
                <a16:creationId xmlns:a16="http://schemas.microsoft.com/office/drawing/2014/main" id="{1F855CE9-CD28-4101-BB81-2C527491CBAF}"/>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677FCB0E-19D1-4879-9DE0-684B5AFB535F}"/>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AF738202-3E59-43A4-8073-A92191387DC5}"/>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2906D778-DF1B-41DE-97F8-132A1DEF5111}"/>
              </a:ext>
            </a:extLst>
          </p:cNvPr>
          <p:cNvSpPr>
            <a:spLocks noGrp="1"/>
          </p:cNvSpPr>
          <p:nvPr>
            <p:ph type="body" sz="quarter" idx="35"/>
          </p:nvPr>
        </p:nvSpPr>
        <p:spPr>
          <a:xfrm>
            <a:off x="912540" y="1078583"/>
            <a:ext cx="4269060" cy="3048000"/>
          </a:xfrm>
        </p:spPr>
        <p:txBody>
          <a:bodyPr/>
          <a:lstStyle/>
          <a:p>
            <a:pPr>
              <a:buFont typeface="Wingdings" panose="05000000000000000000" pitchFamily="2" charset="2"/>
              <a:buChar char="Ø"/>
            </a:pPr>
            <a:r>
              <a:rPr lang="en-US" dirty="0"/>
              <a:t>SBUH provides appropriate Personal Protective Equipment (PPE) to all employees as required by OSHA and the OSHA COVID ETS.</a:t>
            </a:r>
          </a:p>
          <a:p>
            <a:pPr>
              <a:buFont typeface="Wingdings" panose="05000000000000000000" pitchFamily="2" charset="2"/>
              <a:buChar char="Ø"/>
            </a:pPr>
            <a:endParaRPr lang="en-US" dirty="0"/>
          </a:p>
          <a:p>
            <a:pPr>
              <a:buFont typeface="Wingdings" panose="05000000000000000000" pitchFamily="2" charset="2"/>
              <a:buChar char="Ø"/>
            </a:pPr>
            <a:r>
              <a:rPr lang="en-US" dirty="0"/>
              <a:t>PPE includes, but is not limited to gloves, eye protection, and respirators.</a:t>
            </a:r>
          </a:p>
          <a:p>
            <a:pPr>
              <a:buFont typeface="Wingdings" panose="05000000000000000000" pitchFamily="2" charset="2"/>
              <a:buChar char="Ø"/>
            </a:pPr>
            <a:endParaRPr lang="en-US" dirty="0"/>
          </a:p>
          <a:p>
            <a:pPr>
              <a:buFont typeface="Wingdings" panose="05000000000000000000" pitchFamily="2" charset="2"/>
              <a:buChar char="Ø"/>
            </a:pPr>
            <a:r>
              <a:rPr lang="en-US" dirty="0"/>
              <a:t>Training, fit testing, and medical clearance may be needed for some PPE, in compliance with OSHA standards and SBUH policies.</a:t>
            </a:r>
          </a:p>
        </p:txBody>
      </p:sp>
      <p:sp>
        <p:nvSpPr>
          <p:cNvPr id="10" name="Content Placeholder 9">
            <a:extLst>
              <a:ext uri="{FF2B5EF4-FFF2-40B4-BE49-F238E27FC236}">
                <a16:creationId xmlns:a16="http://schemas.microsoft.com/office/drawing/2014/main" id="{687E3803-E5E6-4CD9-A7C0-9668230B1F5C}"/>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89F43E7A-DA59-4F96-BA3F-228171DBB5FC}"/>
              </a:ext>
            </a:extLst>
          </p:cNvPr>
          <p:cNvSpPr>
            <a:spLocks noGrp="1"/>
          </p:cNvSpPr>
          <p:nvPr>
            <p:ph type="body" sz="quarter" idx="37"/>
          </p:nvPr>
        </p:nvSpPr>
        <p:spPr/>
        <p:txBody>
          <a:bodyPr/>
          <a:lstStyle/>
          <a:p>
            <a:endParaRPr lang="en-US" dirty="0"/>
          </a:p>
        </p:txBody>
      </p:sp>
      <p:pic>
        <p:nvPicPr>
          <p:cNvPr id="12" name="Picture 11">
            <a:extLst>
              <a:ext uri="{FF2B5EF4-FFF2-40B4-BE49-F238E27FC236}">
                <a16:creationId xmlns:a16="http://schemas.microsoft.com/office/drawing/2014/main" id="{E5356739-4439-41B3-AB82-E178B3B5FE3F}"/>
              </a:ext>
            </a:extLst>
          </p:cNvPr>
          <p:cNvPicPr>
            <a:picLocks noChangeAspect="1"/>
          </p:cNvPicPr>
          <p:nvPr/>
        </p:nvPicPr>
        <p:blipFill>
          <a:blip r:embed="rId2"/>
          <a:stretch>
            <a:fillRect/>
          </a:stretch>
        </p:blipFill>
        <p:spPr>
          <a:xfrm>
            <a:off x="5381121" y="1245304"/>
            <a:ext cx="3610479" cy="2095792"/>
          </a:xfrm>
          <a:prstGeom prst="rect">
            <a:avLst/>
          </a:prstGeom>
        </p:spPr>
      </p:pic>
    </p:spTree>
    <p:extLst>
      <p:ext uri="{BB962C8B-B14F-4D97-AF65-F5344CB8AC3E}">
        <p14:creationId xmlns:p14="http://schemas.microsoft.com/office/powerpoint/2010/main" val="36033758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91457B-DB16-462A-9ED8-3B016484ABB5}"/>
              </a:ext>
            </a:extLst>
          </p:cNvPr>
          <p:cNvSpPr>
            <a:spLocks noGrp="1"/>
          </p:cNvSpPr>
          <p:nvPr>
            <p:ph type="sldNum" sz="quarter" idx="12"/>
          </p:nvPr>
        </p:nvSpPr>
        <p:spPr/>
        <p:txBody>
          <a:bodyPr/>
          <a:lstStyle/>
          <a:p>
            <a:fld id="{935F4044-894B-B74C-BA70-A76DFBF02618}" type="slidenum">
              <a:rPr lang="en-US" smtClean="0"/>
              <a:pPr/>
              <a:t>46</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D96C6CB2-8D07-4A8A-9C45-8B38DD138B83}"/>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0CC115C2-0A00-402B-87DE-0336EBBA014D}"/>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95207057-E226-48C4-88A7-9638BDF9C15A}"/>
              </a:ext>
            </a:extLst>
          </p:cNvPr>
          <p:cNvSpPr>
            <a:spLocks noGrp="1"/>
          </p:cNvSpPr>
          <p:nvPr>
            <p:ph type="body" sz="quarter" idx="27"/>
          </p:nvPr>
        </p:nvSpPr>
        <p:spPr/>
        <p:txBody>
          <a:bodyPr/>
          <a:lstStyle/>
          <a:p>
            <a:endParaRPr lang="en-US" dirty="0"/>
          </a:p>
        </p:txBody>
      </p:sp>
      <p:sp>
        <p:nvSpPr>
          <p:cNvPr id="6" name="Content Placeholder 5">
            <a:extLst>
              <a:ext uri="{FF2B5EF4-FFF2-40B4-BE49-F238E27FC236}">
                <a16:creationId xmlns:a16="http://schemas.microsoft.com/office/drawing/2014/main" id="{A95D231C-EA28-47B0-9A03-F4D8E44118E3}"/>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06C6EF0F-5607-4248-A3A3-958CF7136DF7}"/>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D3213A23-1476-4877-901F-635C4A2729A7}"/>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5809CE1C-DA69-411F-8473-06F1580BF82D}"/>
              </a:ext>
            </a:extLst>
          </p:cNvPr>
          <p:cNvSpPr>
            <a:spLocks noGrp="1"/>
          </p:cNvSpPr>
          <p:nvPr>
            <p:ph type="body" sz="quarter" idx="35"/>
          </p:nvPr>
        </p:nvSpPr>
        <p:spPr/>
        <p:txBody>
          <a:bodyPr/>
          <a:lstStyle/>
          <a:p>
            <a:endParaRPr lang="en-US" dirty="0"/>
          </a:p>
        </p:txBody>
      </p:sp>
      <p:sp>
        <p:nvSpPr>
          <p:cNvPr id="10" name="Content Placeholder 9">
            <a:extLst>
              <a:ext uri="{FF2B5EF4-FFF2-40B4-BE49-F238E27FC236}">
                <a16:creationId xmlns:a16="http://schemas.microsoft.com/office/drawing/2014/main" id="{A9491E0B-5E70-47BD-B319-8D5EC1A77721}"/>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325C7272-B012-45DA-85C2-F29A012E7D3D}"/>
              </a:ext>
            </a:extLst>
          </p:cNvPr>
          <p:cNvSpPr>
            <a:spLocks noGrp="1"/>
          </p:cNvSpPr>
          <p:nvPr>
            <p:ph type="body" sz="quarter" idx="37"/>
          </p:nvPr>
        </p:nvSpPr>
        <p:spPr/>
        <p:txBody>
          <a:bodyPr/>
          <a:lstStyle/>
          <a:p>
            <a:endParaRPr lang="en-US" dirty="0"/>
          </a:p>
        </p:txBody>
      </p:sp>
      <p:pic>
        <p:nvPicPr>
          <p:cNvPr id="14" name="Picture 13">
            <a:extLst>
              <a:ext uri="{FF2B5EF4-FFF2-40B4-BE49-F238E27FC236}">
                <a16:creationId xmlns:a16="http://schemas.microsoft.com/office/drawing/2014/main" id="{4F3C4F82-BD14-46BD-8DEB-A983A58CA7F5}"/>
              </a:ext>
            </a:extLst>
          </p:cNvPr>
          <p:cNvPicPr>
            <a:picLocks noChangeAspect="1"/>
          </p:cNvPicPr>
          <p:nvPr/>
        </p:nvPicPr>
        <p:blipFill>
          <a:blip r:embed="rId2"/>
          <a:stretch>
            <a:fillRect/>
          </a:stretch>
        </p:blipFill>
        <p:spPr>
          <a:xfrm>
            <a:off x="597516" y="118154"/>
            <a:ext cx="7845400" cy="4907191"/>
          </a:xfrm>
          <a:prstGeom prst="rect">
            <a:avLst/>
          </a:prstGeom>
        </p:spPr>
      </p:pic>
    </p:spTree>
    <p:extLst>
      <p:ext uri="{BB962C8B-B14F-4D97-AF65-F5344CB8AC3E}">
        <p14:creationId xmlns:p14="http://schemas.microsoft.com/office/powerpoint/2010/main" val="1104613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916C0C-96DD-49E0-9BF2-7C81370F849F}"/>
              </a:ext>
            </a:extLst>
          </p:cNvPr>
          <p:cNvSpPr>
            <a:spLocks noGrp="1"/>
          </p:cNvSpPr>
          <p:nvPr>
            <p:ph type="sldNum" sz="quarter" idx="12"/>
          </p:nvPr>
        </p:nvSpPr>
        <p:spPr/>
        <p:txBody>
          <a:bodyPr/>
          <a:lstStyle/>
          <a:p>
            <a:fld id="{935F4044-894B-B74C-BA70-A76DFBF02618}" type="slidenum">
              <a:rPr lang="en-US" smtClean="0"/>
              <a:pPr/>
              <a:t>47</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211FD02B-B188-48D3-A937-9DE65F302EDF}"/>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803288F9-9DE3-4C80-9A06-FCB8DDDA2AA9}"/>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70F60141-0B88-4577-9033-D0BCD8142F5D}"/>
              </a:ext>
            </a:extLst>
          </p:cNvPr>
          <p:cNvSpPr>
            <a:spLocks noGrp="1"/>
          </p:cNvSpPr>
          <p:nvPr>
            <p:ph type="body" sz="quarter" idx="27"/>
          </p:nvPr>
        </p:nvSpPr>
        <p:spPr/>
        <p:txBody>
          <a:bodyPr/>
          <a:lstStyle/>
          <a:p>
            <a:endParaRPr lang="en-US" dirty="0"/>
          </a:p>
        </p:txBody>
      </p:sp>
      <p:sp>
        <p:nvSpPr>
          <p:cNvPr id="6" name="Content Placeholder 5">
            <a:extLst>
              <a:ext uri="{FF2B5EF4-FFF2-40B4-BE49-F238E27FC236}">
                <a16:creationId xmlns:a16="http://schemas.microsoft.com/office/drawing/2014/main" id="{5F8CAC3F-D841-4F15-8FF7-059EE5FE7BF3}"/>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23B17A9A-9994-406D-96E5-B2CD47B73F3E}"/>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963466F6-3E59-4E56-BBE1-E25DFEDA80BD}"/>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8DC17CCF-F486-40CE-930E-32D34CFD22E5}"/>
              </a:ext>
            </a:extLst>
          </p:cNvPr>
          <p:cNvSpPr>
            <a:spLocks noGrp="1"/>
          </p:cNvSpPr>
          <p:nvPr>
            <p:ph type="body" sz="quarter" idx="35"/>
          </p:nvPr>
        </p:nvSpPr>
        <p:spPr/>
        <p:txBody>
          <a:bodyPr/>
          <a:lstStyle/>
          <a:p>
            <a:endParaRPr lang="en-US" dirty="0"/>
          </a:p>
        </p:txBody>
      </p:sp>
      <p:sp>
        <p:nvSpPr>
          <p:cNvPr id="10" name="Content Placeholder 9">
            <a:extLst>
              <a:ext uri="{FF2B5EF4-FFF2-40B4-BE49-F238E27FC236}">
                <a16:creationId xmlns:a16="http://schemas.microsoft.com/office/drawing/2014/main" id="{F49D661D-1E89-49D2-B23C-10B5D8FFACC0}"/>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853DBD17-5689-4CCA-8894-D1300777C333}"/>
              </a:ext>
            </a:extLst>
          </p:cNvPr>
          <p:cNvSpPr>
            <a:spLocks noGrp="1"/>
          </p:cNvSpPr>
          <p:nvPr>
            <p:ph type="body" sz="quarter" idx="37"/>
          </p:nvPr>
        </p:nvSpPr>
        <p:spPr/>
        <p:txBody>
          <a:bodyPr/>
          <a:lstStyle/>
          <a:p>
            <a:endParaRPr lang="en-US" dirty="0"/>
          </a:p>
        </p:txBody>
      </p:sp>
      <p:pic>
        <p:nvPicPr>
          <p:cNvPr id="12" name="Picture 11">
            <a:extLst>
              <a:ext uri="{FF2B5EF4-FFF2-40B4-BE49-F238E27FC236}">
                <a16:creationId xmlns:a16="http://schemas.microsoft.com/office/drawing/2014/main" id="{200C0600-1B04-4BD6-80AD-0E5F9849B49E}"/>
              </a:ext>
            </a:extLst>
          </p:cNvPr>
          <p:cNvPicPr>
            <a:picLocks noChangeAspect="1"/>
          </p:cNvPicPr>
          <p:nvPr/>
        </p:nvPicPr>
        <p:blipFill>
          <a:blip r:embed="rId2"/>
          <a:stretch>
            <a:fillRect/>
          </a:stretch>
        </p:blipFill>
        <p:spPr>
          <a:xfrm>
            <a:off x="568389" y="0"/>
            <a:ext cx="8007222" cy="5143500"/>
          </a:xfrm>
          <a:prstGeom prst="rect">
            <a:avLst/>
          </a:prstGeom>
        </p:spPr>
      </p:pic>
    </p:spTree>
    <p:extLst>
      <p:ext uri="{BB962C8B-B14F-4D97-AF65-F5344CB8AC3E}">
        <p14:creationId xmlns:p14="http://schemas.microsoft.com/office/powerpoint/2010/main" val="1494891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D1CCA1-936C-4F94-AEE8-A210069D5E4A}"/>
              </a:ext>
            </a:extLst>
          </p:cNvPr>
          <p:cNvSpPr>
            <a:spLocks noGrp="1"/>
          </p:cNvSpPr>
          <p:nvPr>
            <p:ph type="sldNum" sz="quarter" idx="12"/>
          </p:nvPr>
        </p:nvSpPr>
        <p:spPr/>
        <p:txBody>
          <a:bodyPr/>
          <a:lstStyle/>
          <a:p>
            <a:fld id="{935F4044-894B-B74C-BA70-A76DFBF02618}" type="slidenum">
              <a:rPr lang="en-US" smtClean="0"/>
              <a:pPr/>
              <a:t>48</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9A8C8508-1396-4818-AA5A-E407517B3601}"/>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2B78906D-BDDD-4147-9484-DD329FD45C5B}"/>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34108814-152A-4EC0-BB43-13484E6B76F1}"/>
              </a:ext>
            </a:extLst>
          </p:cNvPr>
          <p:cNvSpPr>
            <a:spLocks noGrp="1"/>
          </p:cNvSpPr>
          <p:nvPr>
            <p:ph type="body" sz="quarter" idx="27"/>
          </p:nvPr>
        </p:nvSpPr>
        <p:spPr/>
        <p:txBody>
          <a:bodyPr/>
          <a:lstStyle/>
          <a:p>
            <a:endParaRPr lang="en-US" dirty="0"/>
          </a:p>
        </p:txBody>
      </p:sp>
      <p:sp>
        <p:nvSpPr>
          <p:cNvPr id="6" name="Content Placeholder 5">
            <a:extLst>
              <a:ext uri="{FF2B5EF4-FFF2-40B4-BE49-F238E27FC236}">
                <a16:creationId xmlns:a16="http://schemas.microsoft.com/office/drawing/2014/main" id="{70FFB3A9-2CD8-4BC7-8A07-5A7F6F9BB336}"/>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A4233034-A6EF-420D-8D8F-0AE8922830DB}"/>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679DA5F1-768D-41BB-811C-2F9CE1913A8E}"/>
              </a:ext>
            </a:extLst>
          </p:cNvPr>
          <p:cNvSpPr>
            <a:spLocks noGrp="1"/>
          </p:cNvSpPr>
          <p:nvPr>
            <p:ph sz="quarter" idx="34"/>
          </p:nvPr>
        </p:nvSpPr>
        <p:spPr/>
        <p:txBody>
          <a:bodyPr/>
          <a:lstStyle/>
          <a:p>
            <a:endParaRPr lang="en-US" dirty="0"/>
          </a:p>
        </p:txBody>
      </p:sp>
      <p:pic>
        <p:nvPicPr>
          <p:cNvPr id="12" name="Picture 11">
            <a:extLst>
              <a:ext uri="{FF2B5EF4-FFF2-40B4-BE49-F238E27FC236}">
                <a16:creationId xmlns:a16="http://schemas.microsoft.com/office/drawing/2014/main" id="{6910248B-E9C0-4A05-BB2F-8A0075AE164F}"/>
              </a:ext>
            </a:extLst>
          </p:cNvPr>
          <p:cNvPicPr>
            <a:picLocks noChangeAspect="1"/>
          </p:cNvPicPr>
          <p:nvPr/>
        </p:nvPicPr>
        <p:blipFill>
          <a:blip r:embed="rId2"/>
          <a:stretch>
            <a:fillRect/>
          </a:stretch>
        </p:blipFill>
        <p:spPr>
          <a:xfrm>
            <a:off x="477136" y="0"/>
            <a:ext cx="8189728" cy="5143500"/>
          </a:xfrm>
          <a:prstGeom prst="rect">
            <a:avLst/>
          </a:prstGeom>
        </p:spPr>
      </p:pic>
      <p:sp>
        <p:nvSpPr>
          <p:cNvPr id="9" name="Text Placeholder 8">
            <a:extLst>
              <a:ext uri="{FF2B5EF4-FFF2-40B4-BE49-F238E27FC236}">
                <a16:creationId xmlns:a16="http://schemas.microsoft.com/office/drawing/2014/main" id="{D075E104-B8E0-4FBF-A4EC-38D48B03FB4C}"/>
              </a:ext>
            </a:extLst>
          </p:cNvPr>
          <p:cNvSpPr>
            <a:spLocks noGrp="1"/>
          </p:cNvSpPr>
          <p:nvPr>
            <p:ph type="body" sz="quarter" idx="35"/>
          </p:nvPr>
        </p:nvSpPr>
        <p:spPr/>
        <p:txBody>
          <a:bodyPr/>
          <a:lstStyle/>
          <a:p>
            <a:endParaRPr lang="en-US" dirty="0"/>
          </a:p>
        </p:txBody>
      </p:sp>
      <p:sp>
        <p:nvSpPr>
          <p:cNvPr id="10" name="Content Placeholder 9">
            <a:extLst>
              <a:ext uri="{FF2B5EF4-FFF2-40B4-BE49-F238E27FC236}">
                <a16:creationId xmlns:a16="http://schemas.microsoft.com/office/drawing/2014/main" id="{91ADFBE0-DCBA-40D1-9AFA-65FC36D5D2B1}"/>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69A84B3A-D834-4B6F-98B8-400F4BD0ECDC}"/>
              </a:ext>
            </a:extLst>
          </p:cNvPr>
          <p:cNvSpPr>
            <a:spLocks noGrp="1"/>
          </p:cNvSpPr>
          <p:nvPr>
            <p:ph type="body" sz="quarter" idx="37"/>
          </p:nvPr>
        </p:nvSpPr>
        <p:spPr/>
        <p:txBody>
          <a:bodyPr/>
          <a:lstStyle/>
          <a:p>
            <a:endParaRPr lang="en-US" dirty="0"/>
          </a:p>
        </p:txBody>
      </p:sp>
    </p:spTree>
    <p:extLst>
      <p:ext uri="{BB962C8B-B14F-4D97-AF65-F5344CB8AC3E}">
        <p14:creationId xmlns:p14="http://schemas.microsoft.com/office/powerpoint/2010/main" val="27398755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4816DE-D3DF-433B-9A0A-CFAF95FBC0E3}"/>
              </a:ext>
            </a:extLst>
          </p:cNvPr>
          <p:cNvSpPr>
            <a:spLocks noGrp="1"/>
          </p:cNvSpPr>
          <p:nvPr>
            <p:ph type="sldNum" sz="quarter" idx="12"/>
          </p:nvPr>
        </p:nvSpPr>
        <p:spPr/>
        <p:txBody>
          <a:bodyPr/>
          <a:lstStyle/>
          <a:p>
            <a:fld id="{935F4044-894B-B74C-BA70-A76DFBF02618}" type="slidenum">
              <a:rPr lang="en-US" smtClean="0"/>
              <a:pPr/>
              <a:t>49</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4A2F0BCE-74D3-4783-8C5D-505CC58FAA60}"/>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BE3031B8-51AA-405F-8AF2-A478D6B45DEB}"/>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779163A7-93EF-4A6E-96FE-B96924B8B59F}"/>
              </a:ext>
            </a:extLst>
          </p:cNvPr>
          <p:cNvSpPr>
            <a:spLocks noGrp="1"/>
          </p:cNvSpPr>
          <p:nvPr>
            <p:ph type="body" sz="quarter" idx="27"/>
          </p:nvPr>
        </p:nvSpPr>
        <p:spPr/>
        <p:txBody>
          <a:bodyPr/>
          <a:lstStyle/>
          <a:p>
            <a:endParaRPr lang="en-US" dirty="0"/>
          </a:p>
        </p:txBody>
      </p:sp>
      <p:sp>
        <p:nvSpPr>
          <p:cNvPr id="6" name="Content Placeholder 5">
            <a:extLst>
              <a:ext uri="{FF2B5EF4-FFF2-40B4-BE49-F238E27FC236}">
                <a16:creationId xmlns:a16="http://schemas.microsoft.com/office/drawing/2014/main" id="{716D3860-9F03-4C1B-9362-A1356F9350AB}"/>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C8D20BD1-A538-4F68-B565-01C1F073A3E8}"/>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406C6819-E362-4D8B-B6E9-15A7346B277F}"/>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7D9856DD-5E04-4B5D-9ACD-6B04B7632408}"/>
              </a:ext>
            </a:extLst>
          </p:cNvPr>
          <p:cNvSpPr>
            <a:spLocks noGrp="1"/>
          </p:cNvSpPr>
          <p:nvPr>
            <p:ph type="body" sz="quarter" idx="35"/>
          </p:nvPr>
        </p:nvSpPr>
        <p:spPr/>
        <p:txBody>
          <a:bodyPr/>
          <a:lstStyle/>
          <a:p>
            <a:endParaRPr lang="en-US" dirty="0"/>
          </a:p>
        </p:txBody>
      </p:sp>
      <p:sp>
        <p:nvSpPr>
          <p:cNvPr id="10" name="Content Placeholder 9">
            <a:extLst>
              <a:ext uri="{FF2B5EF4-FFF2-40B4-BE49-F238E27FC236}">
                <a16:creationId xmlns:a16="http://schemas.microsoft.com/office/drawing/2014/main" id="{22C2CB33-2FDF-490C-BC33-09F6399433E0}"/>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648EAE02-FF34-4F9D-A37A-215B1EA5E091}"/>
              </a:ext>
            </a:extLst>
          </p:cNvPr>
          <p:cNvSpPr>
            <a:spLocks noGrp="1"/>
          </p:cNvSpPr>
          <p:nvPr>
            <p:ph type="body" sz="quarter" idx="37"/>
          </p:nvPr>
        </p:nvSpPr>
        <p:spPr/>
        <p:txBody>
          <a:bodyPr/>
          <a:lstStyle/>
          <a:p>
            <a:endParaRPr lang="en-US" dirty="0"/>
          </a:p>
        </p:txBody>
      </p:sp>
      <p:pic>
        <p:nvPicPr>
          <p:cNvPr id="12" name="Picture 11">
            <a:extLst>
              <a:ext uri="{FF2B5EF4-FFF2-40B4-BE49-F238E27FC236}">
                <a16:creationId xmlns:a16="http://schemas.microsoft.com/office/drawing/2014/main" id="{41F25C9A-BFD3-4EF2-AE51-7F2A01358E78}"/>
              </a:ext>
            </a:extLst>
          </p:cNvPr>
          <p:cNvPicPr>
            <a:picLocks noChangeAspect="1"/>
          </p:cNvPicPr>
          <p:nvPr/>
        </p:nvPicPr>
        <p:blipFill>
          <a:blip r:embed="rId2"/>
          <a:stretch>
            <a:fillRect/>
          </a:stretch>
        </p:blipFill>
        <p:spPr>
          <a:xfrm>
            <a:off x="544766" y="0"/>
            <a:ext cx="8054468" cy="5143500"/>
          </a:xfrm>
          <a:prstGeom prst="rect">
            <a:avLst/>
          </a:prstGeom>
        </p:spPr>
      </p:pic>
    </p:spTree>
    <p:extLst>
      <p:ext uri="{BB962C8B-B14F-4D97-AF65-F5344CB8AC3E}">
        <p14:creationId xmlns:p14="http://schemas.microsoft.com/office/powerpoint/2010/main" val="1474105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669B00-EB4B-4BB6-920C-FEFD31901ADB}"/>
              </a:ext>
            </a:extLst>
          </p:cNvPr>
          <p:cNvSpPr>
            <a:spLocks noGrp="1"/>
          </p:cNvSpPr>
          <p:nvPr>
            <p:ph type="sldNum" sz="quarter" idx="12"/>
          </p:nvPr>
        </p:nvSpPr>
        <p:spPr/>
        <p:txBody>
          <a:bodyPr/>
          <a:lstStyle/>
          <a:p>
            <a:fld id="{935F4044-894B-B74C-BA70-A76DFBF02618}" type="slidenum">
              <a:rPr lang="en-US" smtClean="0"/>
              <a:pPr/>
              <a:t>5</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6961F22A-C312-402A-826F-AD6E7D54A07F}"/>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CE21F4CE-9303-454B-8C15-9D7036468255}"/>
              </a:ext>
            </a:extLst>
          </p:cNvPr>
          <p:cNvSpPr>
            <a:spLocks noGrp="1"/>
          </p:cNvSpPr>
          <p:nvPr>
            <p:ph type="body" sz="quarter" idx="27"/>
          </p:nvPr>
        </p:nvSpPr>
        <p:spPr/>
        <p:txBody>
          <a:bodyPr/>
          <a:lstStyle/>
          <a:p>
            <a:endParaRPr lang="en-US" dirty="0"/>
          </a:p>
        </p:txBody>
      </p:sp>
      <p:sp>
        <p:nvSpPr>
          <p:cNvPr id="6" name="Content Placeholder 5">
            <a:extLst>
              <a:ext uri="{FF2B5EF4-FFF2-40B4-BE49-F238E27FC236}">
                <a16:creationId xmlns:a16="http://schemas.microsoft.com/office/drawing/2014/main" id="{94534AC0-1F57-48AA-88E8-13FADE4F7825}"/>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369398B9-67A8-4D6E-BC6F-3C898C0DF144}"/>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5DBC6A7E-1AAD-4F54-8994-83615F6D9AC4}"/>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2C746543-DEB7-4503-B84A-D11933027DF1}"/>
              </a:ext>
            </a:extLst>
          </p:cNvPr>
          <p:cNvSpPr>
            <a:spLocks noGrp="1"/>
          </p:cNvSpPr>
          <p:nvPr>
            <p:ph type="body" sz="quarter" idx="35"/>
          </p:nvPr>
        </p:nvSpPr>
        <p:spPr>
          <a:xfrm>
            <a:off x="669220" y="243224"/>
            <a:ext cx="8001000" cy="3761792"/>
          </a:xfrm>
        </p:spPr>
        <p:txBody>
          <a:bodyPr/>
          <a:lstStyle/>
          <a:p>
            <a:pPr marL="0" indent="0">
              <a:buNone/>
            </a:pPr>
            <a:r>
              <a:rPr lang="en-US" sz="3200" dirty="0">
                <a:solidFill>
                  <a:srgbClr val="C00000"/>
                </a:solidFill>
              </a:rPr>
              <a:t>The ETS requires employers to:</a:t>
            </a:r>
          </a:p>
          <a:p>
            <a:pPr>
              <a:tabLst>
                <a:tab pos="5035550" algn="l"/>
              </a:tabLst>
            </a:pPr>
            <a:endParaRPr lang="en-US" sz="2000" dirty="0"/>
          </a:p>
          <a:p>
            <a:pPr marL="0" indent="0">
              <a:buNone/>
              <a:tabLst>
                <a:tab pos="5035550" algn="l"/>
              </a:tabLst>
            </a:pPr>
            <a:r>
              <a:rPr lang="en-US" sz="1800" dirty="0"/>
              <a:t>Conduct a hazard assessment and implement a COVID-19 plan for each workplace. Engage employees in the development of the plan.</a:t>
            </a:r>
          </a:p>
          <a:p>
            <a:pPr lvl="3">
              <a:buFont typeface="Wingdings" panose="05000000000000000000" pitchFamily="2" charset="2"/>
              <a:buChar char="Ø"/>
              <a:tabLst>
                <a:tab pos="5035550" algn="l"/>
              </a:tabLst>
            </a:pPr>
            <a:endParaRPr lang="en-US" sz="1800" i="1" dirty="0">
              <a:solidFill>
                <a:srgbClr val="A71E23"/>
              </a:solidFill>
            </a:endParaRPr>
          </a:p>
          <a:p>
            <a:pPr lvl="3">
              <a:buFont typeface="Wingdings" panose="05000000000000000000" pitchFamily="2" charset="2"/>
              <a:buChar char="Ø"/>
              <a:tabLst>
                <a:tab pos="5035550" algn="l"/>
              </a:tabLst>
            </a:pPr>
            <a:r>
              <a:rPr lang="en-US" sz="1800" i="1" dirty="0">
                <a:solidFill>
                  <a:srgbClr val="A71E23"/>
                </a:solidFill>
              </a:rPr>
              <a:t>The hazard assessment was conducted and lead by Healthcare Epidemiology and other task groups at SBUH.</a:t>
            </a:r>
          </a:p>
          <a:p>
            <a:pPr lvl="3">
              <a:buFont typeface="Wingdings" panose="05000000000000000000" pitchFamily="2" charset="2"/>
              <a:buChar char="Ø"/>
              <a:tabLst>
                <a:tab pos="5035550" algn="l"/>
              </a:tabLst>
            </a:pPr>
            <a:endParaRPr lang="en-US" sz="1800" i="1" dirty="0">
              <a:solidFill>
                <a:srgbClr val="A71E23"/>
              </a:solidFill>
            </a:endParaRPr>
          </a:p>
          <a:p>
            <a:pPr lvl="3">
              <a:buFont typeface="Wingdings" panose="05000000000000000000" pitchFamily="2" charset="2"/>
              <a:buChar char="Ø"/>
              <a:tabLst>
                <a:tab pos="5035550" algn="l"/>
              </a:tabLst>
            </a:pPr>
            <a:r>
              <a:rPr lang="en-US" sz="1800" i="1" dirty="0">
                <a:solidFill>
                  <a:srgbClr val="A71E23"/>
                </a:solidFill>
              </a:rPr>
              <a:t>Human Resources has worked with employee representatives.</a:t>
            </a:r>
          </a:p>
          <a:p>
            <a:pPr lvl="3">
              <a:buFont typeface="Wingdings" panose="05000000000000000000" pitchFamily="2" charset="2"/>
              <a:buChar char="Ø"/>
              <a:tabLst>
                <a:tab pos="5035550" algn="l"/>
              </a:tabLst>
            </a:pPr>
            <a:endParaRPr lang="en-US" sz="1800" i="1" dirty="0">
              <a:solidFill>
                <a:srgbClr val="A71E23"/>
              </a:solidFill>
            </a:endParaRPr>
          </a:p>
          <a:p>
            <a:pPr lvl="3">
              <a:buFont typeface="Wingdings" panose="05000000000000000000" pitchFamily="2" charset="2"/>
              <a:buChar char="Ø"/>
              <a:tabLst>
                <a:tab pos="5035550" algn="l"/>
              </a:tabLst>
            </a:pPr>
            <a:r>
              <a:rPr lang="en-US" sz="1800" i="1" dirty="0">
                <a:solidFill>
                  <a:srgbClr val="A71E23"/>
                </a:solidFill>
              </a:rPr>
              <a:t>Multiple SBUH committees had provided input on SBUH’s COVID response plans.</a:t>
            </a:r>
          </a:p>
          <a:p>
            <a:pPr>
              <a:tabLst>
                <a:tab pos="5035550" algn="l"/>
              </a:tabLst>
            </a:pPr>
            <a:endParaRPr lang="en-US" sz="1800" dirty="0"/>
          </a:p>
          <a:p>
            <a:endParaRPr lang="en-US" sz="1800" dirty="0"/>
          </a:p>
        </p:txBody>
      </p:sp>
      <p:sp>
        <p:nvSpPr>
          <p:cNvPr id="10" name="Content Placeholder 9">
            <a:extLst>
              <a:ext uri="{FF2B5EF4-FFF2-40B4-BE49-F238E27FC236}">
                <a16:creationId xmlns:a16="http://schemas.microsoft.com/office/drawing/2014/main" id="{CE45F02A-37B2-4DD6-A8CB-6ACE1E717EF3}"/>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723D9F5D-37AC-464B-86CF-ACD80C7D1188}"/>
              </a:ext>
            </a:extLst>
          </p:cNvPr>
          <p:cNvSpPr>
            <a:spLocks noGrp="1"/>
          </p:cNvSpPr>
          <p:nvPr>
            <p:ph type="body" sz="quarter" idx="37"/>
          </p:nvPr>
        </p:nvSpPr>
        <p:spPr/>
        <p:txBody>
          <a:bodyPr/>
          <a:lstStyle/>
          <a:p>
            <a:endParaRPr lang="en-US" dirty="0"/>
          </a:p>
        </p:txBody>
      </p:sp>
      <p:sp>
        <p:nvSpPr>
          <p:cNvPr id="12" name="Footer Placeholder 11">
            <a:extLst>
              <a:ext uri="{FF2B5EF4-FFF2-40B4-BE49-F238E27FC236}">
                <a16:creationId xmlns:a16="http://schemas.microsoft.com/office/drawing/2014/main" id="{2016236D-6A77-4F94-849E-221A0B5C2FC8}"/>
              </a:ext>
            </a:extLst>
          </p:cNvPr>
          <p:cNvSpPr>
            <a:spLocks noGrp="1"/>
          </p:cNvSpPr>
          <p:nvPr>
            <p:ph type="ftr" sz="quarter" idx="23"/>
          </p:nvPr>
        </p:nvSpPr>
        <p:spPr/>
        <p:txBody>
          <a:bodyPr/>
          <a:lstStyle/>
          <a:p>
            <a:r>
              <a:rPr lang="en-US" dirty="0"/>
              <a:t>Please refer to ThePulse for the most current information.</a:t>
            </a:r>
          </a:p>
        </p:txBody>
      </p:sp>
    </p:spTree>
    <p:extLst>
      <p:ext uri="{BB962C8B-B14F-4D97-AF65-F5344CB8AC3E}">
        <p14:creationId xmlns:p14="http://schemas.microsoft.com/office/powerpoint/2010/main" val="1817432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4F1ED-9E77-5144-8BFD-211F16C324E2}"/>
              </a:ext>
            </a:extLst>
          </p:cNvPr>
          <p:cNvSpPr>
            <a:spLocks noGrp="1"/>
          </p:cNvSpPr>
          <p:nvPr>
            <p:ph type="sldNum" sz="quarter" idx="12"/>
          </p:nvPr>
        </p:nvSpPr>
        <p:spPr/>
        <p:txBody>
          <a:bodyPr/>
          <a:lstStyle/>
          <a:p>
            <a:fld id="{935F4044-894B-B74C-BA70-A76DFBF02618}" type="slidenum">
              <a:rPr lang="en-US" smtClean="0"/>
              <a:pPr/>
              <a:t>50</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a:extLst>
              <a:ext uri="{FF2B5EF4-FFF2-40B4-BE49-F238E27FC236}">
                <a16:creationId xmlns:a16="http://schemas.microsoft.com/office/drawing/2014/main" id="{F9103299-5C78-4A48-AFE6-A00D4672B2D4}"/>
              </a:ext>
            </a:extLst>
          </p:cNvPr>
          <p:cNvSpPr>
            <a:spLocks noGrp="1"/>
          </p:cNvSpPr>
          <p:nvPr>
            <p:ph type="body" sz="quarter" idx="27"/>
          </p:nvPr>
        </p:nvSpPr>
        <p:spPr>
          <a:xfrm>
            <a:off x="687114" y="285750"/>
            <a:ext cx="7769772" cy="1018592"/>
          </a:xfrm>
        </p:spPr>
        <p:txBody>
          <a:bodyPr/>
          <a:lstStyle/>
          <a:p>
            <a:r>
              <a:rPr lang="en-US" b="0" dirty="0">
                <a:solidFill>
                  <a:srgbClr val="C00000"/>
                </a:solidFill>
              </a:rPr>
              <a:t>Respirators</a:t>
            </a:r>
          </a:p>
        </p:txBody>
      </p:sp>
      <p:sp>
        <p:nvSpPr>
          <p:cNvPr id="8" name="Content Placeholder 7">
            <a:extLst>
              <a:ext uri="{FF2B5EF4-FFF2-40B4-BE49-F238E27FC236}">
                <a16:creationId xmlns:a16="http://schemas.microsoft.com/office/drawing/2014/main" id="{078AE79C-8673-D443-A991-F5655B2568AC}"/>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95DDEC19-0F06-304A-9C56-D678EF0FCB15}"/>
              </a:ext>
            </a:extLst>
          </p:cNvPr>
          <p:cNvSpPr>
            <a:spLocks noGrp="1"/>
          </p:cNvSpPr>
          <p:nvPr>
            <p:ph type="body" sz="quarter" idx="35"/>
          </p:nvPr>
        </p:nvSpPr>
        <p:spPr>
          <a:xfrm>
            <a:off x="914400" y="971550"/>
            <a:ext cx="7769772" cy="1018592"/>
          </a:xfrm>
        </p:spPr>
        <p:txBody>
          <a:bodyPr/>
          <a:lstStyle/>
          <a:p>
            <a:pPr marL="0" indent="0">
              <a:lnSpc>
                <a:spcPct val="100000"/>
              </a:lnSpc>
              <a:spcAft>
                <a:spcPts val="600"/>
              </a:spcAft>
              <a:buNone/>
            </a:pPr>
            <a:r>
              <a:rPr lang="en-US" sz="1400" dirty="0"/>
              <a:t>Respirators are a type of personal protective equipment (PPE) certified by the National Institute for Occupational Safety and Health (NIOSH) or authorized under an FDA EUA.</a:t>
            </a:r>
          </a:p>
          <a:p>
            <a:pPr>
              <a:lnSpc>
                <a:spcPct val="100000"/>
              </a:lnSpc>
              <a:spcAft>
                <a:spcPts val="600"/>
              </a:spcAft>
              <a:buFont typeface="Wingdings" panose="05000000000000000000" pitchFamily="2" charset="2"/>
              <a:buChar char="Ø"/>
            </a:pPr>
            <a:r>
              <a:rPr lang="en-US" sz="1400" dirty="0"/>
              <a:t>Respirators protect against airborne hazards by:</a:t>
            </a:r>
          </a:p>
          <a:p>
            <a:pPr lvl="3">
              <a:lnSpc>
                <a:spcPct val="100000"/>
              </a:lnSpc>
              <a:spcAft>
                <a:spcPts val="600"/>
              </a:spcAft>
              <a:buFont typeface="Wingdings" panose="05000000000000000000" pitchFamily="2" charset="2"/>
              <a:buChar char="§"/>
            </a:pPr>
            <a:r>
              <a:rPr lang="en-US" sz="1400" dirty="0"/>
              <a:t>Removing specific air contaminants from the surrounding air OR </a:t>
            </a:r>
          </a:p>
          <a:p>
            <a:pPr lvl="3">
              <a:lnSpc>
                <a:spcPct val="100000"/>
              </a:lnSpc>
              <a:spcAft>
                <a:spcPts val="600"/>
              </a:spcAft>
              <a:buFont typeface="Wingdings" panose="05000000000000000000" pitchFamily="2" charset="2"/>
              <a:buChar char="§"/>
            </a:pPr>
            <a:r>
              <a:rPr lang="en-US" sz="1400" dirty="0"/>
              <a:t>Supplying breathable air from a safe source</a:t>
            </a:r>
          </a:p>
          <a:p>
            <a:pPr>
              <a:lnSpc>
                <a:spcPct val="100000"/>
              </a:lnSpc>
              <a:spcAft>
                <a:spcPts val="600"/>
              </a:spcAft>
              <a:buFont typeface="Wingdings" panose="05000000000000000000" pitchFamily="2" charset="2"/>
              <a:buChar char="Ø"/>
            </a:pPr>
            <a:r>
              <a:rPr lang="en-US" sz="1400" dirty="0"/>
              <a:t>Face coverings, facemasks, and face shields are not respirators. </a:t>
            </a:r>
          </a:p>
          <a:p>
            <a:pPr>
              <a:lnSpc>
                <a:spcPct val="100000"/>
              </a:lnSpc>
              <a:spcAft>
                <a:spcPts val="600"/>
              </a:spcAft>
              <a:buFont typeface="Wingdings" panose="05000000000000000000" pitchFamily="2" charset="2"/>
              <a:buChar char="Ø"/>
            </a:pPr>
            <a:r>
              <a:rPr lang="en-US" sz="1400" dirty="0"/>
              <a:t>Respirators can provide an additional level of comfort and protection for employees in circumstances that do not require a respirator to be used.</a:t>
            </a:r>
          </a:p>
          <a:p>
            <a:pPr>
              <a:lnSpc>
                <a:spcPct val="100000"/>
              </a:lnSpc>
              <a:spcAft>
                <a:spcPts val="600"/>
              </a:spcAft>
              <a:buFont typeface="Wingdings" panose="05000000000000000000" pitchFamily="2" charset="2"/>
              <a:buChar char="Ø"/>
            </a:pPr>
            <a:r>
              <a:rPr lang="en-US" sz="1400" dirty="0"/>
              <a:t>Your employer may provide a respirator to employees instead of a required facemask, and, in such cases, must comply with the ETS mini respiratory protection program (29 CFR 1910.504). </a:t>
            </a:r>
          </a:p>
          <a:p>
            <a:endParaRPr lang="en-US" sz="1400" dirty="0"/>
          </a:p>
        </p:txBody>
      </p:sp>
      <p:sp>
        <p:nvSpPr>
          <p:cNvPr id="10" name="Text Placeholder 3">
            <a:extLst>
              <a:ext uri="{FF2B5EF4-FFF2-40B4-BE49-F238E27FC236}">
                <a16:creationId xmlns:a16="http://schemas.microsoft.com/office/drawing/2014/main" id="{81DB01BD-52DC-7D47-BFAB-9A43366F5017}"/>
              </a:ext>
            </a:extLst>
          </p:cNvPr>
          <p:cNvSpPr>
            <a:spLocks noGrp="1"/>
          </p:cNvSpPr>
          <p:nvPr>
            <p:ph type="body" sz="quarter" idx="26"/>
          </p:nvPr>
        </p:nvSpPr>
        <p:spPr>
          <a:xfrm>
            <a:off x="5103541" y="4248150"/>
            <a:ext cx="3583259" cy="175864"/>
          </a:xfrm>
        </p:spPr>
        <p:txBody>
          <a:bodyPr/>
          <a:lstStyle/>
          <a:p>
            <a:r>
              <a:rPr lang="en-US" dirty="0"/>
              <a:t>Continued</a:t>
            </a:r>
          </a:p>
        </p:txBody>
      </p:sp>
      <p:sp>
        <p:nvSpPr>
          <p:cNvPr id="4" name="Footer Placeholder 3">
            <a:extLst>
              <a:ext uri="{FF2B5EF4-FFF2-40B4-BE49-F238E27FC236}">
                <a16:creationId xmlns:a16="http://schemas.microsoft.com/office/drawing/2014/main" id="{1F6BA928-E3E7-4D33-BBFE-A99D9430E7F2}"/>
              </a:ext>
            </a:extLst>
          </p:cNvPr>
          <p:cNvSpPr>
            <a:spLocks noGrp="1"/>
          </p:cNvSpPr>
          <p:nvPr>
            <p:ph type="ftr" sz="quarter" idx="23"/>
          </p:nvPr>
        </p:nvSpPr>
        <p:spPr/>
        <p:txBody>
          <a:bodyPr/>
          <a:lstStyle/>
          <a:p>
            <a:r>
              <a:rPr lang="en-US" dirty="0"/>
              <a:t>Please refer to ThePulse for the most current information.</a:t>
            </a:r>
          </a:p>
        </p:txBody>
      </p:sp>
    </p:spTree>
    <p:extLst>
      <p:ext uri="{BB962C8B-B14F-4D97-AF65-F5344CB8AC3E}">
        <p14:creationId xmlns:p14="http://schemas.microsoft.com/office/powerpoint/2010/main" val="256919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68A6E7-E0C4-48D7-9426-D533E8B66A6B}"/>
              </a:ext>
            </a:extLst>
          </p:cNvPr>
          <p:cNvSpPr>
            <a:spLocks noGrp="1"/>
          </p:cNvSpPr>
          <p:nvPr>
            <p:ph type="sldNum" sz="quarter" idx="12"/>
          </p:nvPr>
        </p:nvSpPr>
        <p:spPr/>
        <p:txBody>
          <a:bodyPr/>
          <a:lstStyle/>
          <a:p>
            <a:fld id="{935F4044-894B-B74C-BA70-A76DFBF02618}" type="slidenum">
              <a:rPr lang="en-US" smtClean="0"/>
              <a:pPr/>
              <a:t>51</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AA35FD49-2BD6-4A4F-95A1-E28C13606C74}"/>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D8485EB0-75BB-4A48-BBF5-E562C7C4DCD5}"/>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512EA2FC-1E6C-430C-A289-0CB1FB87FE91}"/>
              </a:ext>
            </a:extLst>
          </p:cNvPr>
          <p:cNvSpPr>
            <a:spLocks noGrp="1"/>
          </p:cNvSpPr>
          <p:nvPr>
            <p:ph type="body" sz="quarter" idx="27"/>
          </p:nvPr>
        </p:nvSpPr>
        <p:spPr>
          <a:xfrm>
            <a:off x="762000" y="253352"/>
            <a:ext cx="7769772" cy="1018592"/>
          </a:xfrm>
        </p:spPr>
        <p:txBody>
          <a:bodyPr/>
          <a:lstStyle/>
          <a:p>
            <a:r>
              <a:rPr lang="en-US" b="0" dirty="0">
                <a:solidFill>
                  <a:srgbClr val="C00000"/>
                </a:solidFill>
              </a:rPr>
              <a:t>Respiratory Protection</a:t>
            </a:r>
          </a:p>
        </p:txBody>
      </p:sp>
      <p:sp>
        <p:nvSpPr>
          <p:cNvPr id="6" name="Content Placeholder 5">
            <a:extLst>
              <a:ext uri="{FF2B5EF4-FFF2-40B4-BE49-F238E27FC236}">
                <a16:creationId xmlns:a16="http://schemas.microsoft.com/office/drawing/2014/main" id="{C8C4383D-89FC-4F65-892D-588482385011}"/>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10A2F8E8-E9FC-4C86-8DAF-C01916978888}"/>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0606B3DD-27B6-46BC-8359-F35D166C1622}"/>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37EC2B2B-39D1-4B0D-89D4-C46C479F7552}"/>
              </a:ext>
            </a:extLst>
          </p:cNvPr>
          <p:cNvSpPr>
            <a:spLocks noGrp="1"/>
          </p:cNvSpPr>
          <p:nvPr>
            <p:ph type="body" sz="quarter" idx="35"/>
          </p:nvPr>
        </p:nvSpPr>
        <p:spPr>
          <a:xfrm>
            <a:off x="914400" y="819150"/>
            <a:ext cx="7772400" cy="3276600"/>
          </a:xfrm>
        </p:spPr>
        <p:txBody>
          <a:bodyPr/>
          <a:lstStyle/>
          <a:p>
            <a:pPr marL="0" indent="0">
              <a:buNone/>
            </a:pPr>
            <a:r>
              <a:rPr lang="en-US" dirty="0"/>
              <a:t>For employees with exposure to people with suspected or confirmed COVID-19, SBUH provides respirators and other PPE, including gloves, an isolation gown or protective clothing, and eye protection. SBUH ensures respirators are used in accordance with the OSHA Respiratory Protection standard (29 CFR 1910.134) and Hospital policy EC0038 Respiratory Protection Program, and another PPE is used in accordance with OSHA’s PPE standards (29 CFR 1910 subpart I).</a:t>
            </a:r>
          </a:p>
          <a:p>
            <a:endParaRPr lang="en-US" dirty="0"/>
          </a:p>
        </p:txBody>
      </p:sp>
      <p:sp>
        <p:nvSpPr>
          <p:cNvPr id="10" name="Content Placeholder 9">
            <a:extLst>
              <a:ext uri="{FF2B5EF4-FFF2-40B4-BE49-F238E27FC236}">
                <a16:creationId xmlns:a16="http://schemas.microsoft.com/office/drawing/2014/main" id="{36CB4948-F331-4C83-BD48-7E979C91D81C}"/>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6AA3354F-FC2F-4616-9C0F-6E79B906C258}"/>
              </a:ext>
            </a:extLst>
          </p:cNvPr>
          <p:cNvSpPr>
            <a:spLocks noGrp="1"/>
          </p:cNvSpPr>
          <p:nvPr>
            <p:ph type="body" sz="quarter" idx="37"/>
          </p:nvPr>
        </p:nvSpPr>
        <p:spPr/>
        <p:txBody>
          <a:bodyPr/>
          <a:lstStyle/>
          <a:p>
            <a:endParaRPr lang="en-US" dirty="0"/>
          </a:p>
        </p:txBody>
      </p:sp>
    </p:spTree>
    <p:extLst>
      <p:ext uri="{BB962C8B-B14F-4D97-AF65-F5344CB8AC3E}">
        <p14:creationId xmlns:p14="http://schemas.microsoft.com/office/powerpoint/2010/main" val="27274926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23B0A3-415A-497E-BE97-2B564623F1F8}"/>
              </a:ext>
            </a:extLst>
          </p:cNvPr>
          <p:cNvSpPr>
            <a:spLocks noGrp="1"/>
          </p:cNvSpPr>
          <p:nvPr>
            <p:ph type="sldNum" sz="quarter" idx="12"/>
          </p:nvPr>
        </p:nvSpPr>
        <p:spPr/>
        <p:txBody>
          <a:bodyPr/>
          <a:lstStyle/>
          <a:p>
            <a:fld id="{935F4044-894B-B74C-BA70-A76DFBF02618}" type="slidenum">
              <a:rPr lang="en-US" smtClean="0"/>
              <a:pPr/>
              <a:t>52</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70DC87E8-F06A-4CD8-966C-B419677CB351}"/>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545ABAAA-72D6-4F88-8F51-A865D3D247E2}"/>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9E018FC2-D818-424F-9FDE-C3D4C8DF6088}"/>
              </a:ext>
            </a:extLst>
          </p:cNvPr>
          <p:cNvSpPr>
            <a:spLocks noGrp="1"/>
          </p:cNvSpPr>
          <p:nvPr>
            <p:ph type="body" sz="quarter" idx="27"/>
          </p:nvPr>
        </p:nvSpPr>
        <p:spPr/>
        <p:txBody>
          <a:bodyPr/>
          <a:lstStyle/>
          <a:p>
            <a:endParaRPr lang="en-US" dirty="0"/>
          </a:p>
        </p:txBody>
      </p:sp>
      <p:sp>
        <p:nvSpPr>
          <p:cNvPr id="6" name="Content Placeholder 5">
            <a:extLst>
              <a:ext uri="{FF2B5EF4-FFF2-40B4-BE49-F238E27FC236}">
                <a16:creationId xmlns:a16="http://schemas.microsoft.com/office/drawing/2014/main" id="{03B7078C-523B-4AA4-B357-31E2C8E05754}"/>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5E43882B-ABF0-4C90-BEE4-39A71432D228}"/>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8E093C28-C9FC-4E92-B199-6FE071214327}"/>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C5BE3218-BCB3-437B-AC95-CE6DEBF1CF4A}"/>
              </a:ext>
            </a:extLst>
          </p:cNvPr>
          <p:cNvSpPr>
            <a:spLocks noGrp="1"/>
          </p:cNvSpPr>
          <p:nvPr>
            <p:ph type="body" sz="quarter" idx="35"/>
          </p:nvPr>
        </p:nvSpPr>
        <p:spPr>
          <a:xfrm>
            <a:off x="919766" y="887926"/>
            <a:ext cx="7769772" cy="2667000"/>
          </a:xfrm>
        </p:spPr>
        <p:txBody>
          <a:bodyPr/>
          <a:lstStyle/>
          <a:p>
            <a:pPr marL="0" indent="0">
              <a:buNone/>
            </a:pPr>
            <a:r>
              <a:rPr lang="en-US" dirty="0"/>
              <a:t>Stony Brook Hospital provides and ensures that employees use respirators and other PPE for exposure to people with suspected or confirmed COVID-19 and for aerosol-generating procedures.  Respirator users are included in the Respiratory Protection Program, receive medical clearance and fit testing through Employee Health &amp; Wellness, and are trained through Learning Management System (LMS).  Supervisors are charged with enforcing appropriate PPE use.</a:t>
            </a:r>
          </a:p>
          <a:p>
            <a:pPr marL="0" indent="0">
              <a:buNone/>
            </a:pPr>
            <a:r>
              <a:rPr lang="en-US" dirty="0"/>
              <a:t> </a:t>
            </a:r>
          </a:p>
          <a:p>
            <a:pPr marL="0" indent="0">
              <a:buNone/>
            </a:pPr>
            <a:r>
              <a:rPr lang="en-US" dirty="0"/>
              <a:t>Stony Brook Hospital provides respirators, goggles, and other PPE in accordance with their requirements based on standard transmission-based precautions.</a:t>
            </a:r>
          </a:p>
          <a:p>
            <a:pPr marL="0" indent="0">
              <a:buNone/>
            </a:pPr>
            <a:r>
              <a:rPr lang="en-US" dirty="0"/>
              <a:t> </a:t>
            </a:r>
          </a:p>
          <a:p>
            <a:pPr marL="0" indent="0">
              <a:buNone/>
            </a:pPr>
            <a:r>
              <a:rPr lang="en-US" dirty="0"/>
              <a:t>See Personal Protective Equipment (PPE) Guidelines on ThePulse </a:t>
            </a:r>
            <a:r>
              <a:rPr lang="en-US" u="sng" dirty="0">
                <a:hlinkClick r:id="rId2"/>
              </a:rPr>
              <a:t>https://inside.stonybrookmedicine.edu/Coronavirus_what_you_need_to_know</a:t>
            </a:r>
            <a:endParaRPr lang="en-US" dirty="0"/>
          </a:p>
          <a:p>
            <a:endParaRPr lang="en-US" dirty="0"/>
          </a:p>
        </p:txBody>
      </p:sp>
      <p:sp>
        <p:nvSpPr>
          <p:cNvPr id="10" name="Content Placeholder 9">
            <a:extLst>
              <a:ext uri="{FF2B5EF4-FFF2-40B4-BE49-F238E27FC236}">
                <a16:creationId xmlns:a16="http://schemas.microsoft.com/office/drawing/2014/main" id="{18EF2FA6-B351-46CA-9CCC-5531248CC853}"/>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C4F017B0-C6AB-4B38-BEA1-C3FA439D8746}"/>
              </a:ext>
            </a:extLst>
          </p:cNvPr>
          <p:cNvSpPr>
            <a:spLocks noGrp="1"/>
          </p:cNvSpPr>
          <p:nvPr>
            <p:ph type="body" sz="quarter" idx="37"/>
          </p:nvPr>
        </p:nvSpPr>
        <p:spPr/>
        <p:txBody>
          <a:bodyPr/>
          <a:lstStyle/>
          <a:p>
            <a:endParaRPr lang="en-US" dirty="0"/>
          </a:p>
        </p:txBody>
      </p:sp>
    </p:spTree>
    <p:extLst>
      <p:ext uri="{BB962C8B-B14F-4D97-AF65-F5344CB8AC3E}">
        <p14:creationId xmlns:p14="http://schemas.microsoft.com/office/powerpoint/2010/main" val="5461883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4F1ED-9E77-5144-8BFD-211F16C324E2}"/>
              </a:ext>
            </a:extLst>
          </p:cNvPr>
          <p:cNvSpPr>
            <a:spLocks noGrp="1"/>
          </p:cNvSpPr>
          <p:nvPr>
            <p:ph type="sldNum" sz="quarter" idx="12"/>
          </p:nvPr>
        </p:nvSpPr>
        <p:spPr/>
        <p:txBody>
          <a:bodyPr/>
          <a:lstStyle/>
          <a:p>
            <a:fld id="{935F4044-894B-B74C-BA70-A76DFBF02618}" type="slidenum">
              <a:rPr lang="en-US" smtClean="0"/>
              <a:pPr/>
              <a:t>53</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a:extLst>
              <a:ext uri="{FF2B5EF4-FFF2-40B4-BE49-F238E27FC236}">
                <a16:creationId xmlns:a16="http://schemas.microsoft.com/office/drawing/2014/main" id="{F9103299-5C78-4A48-AFE6-A00D4672B2D4}"/>
              </a:ext>
            </a:extLst>
          </p:cNvPr>
          <p:cNvSpPr>
            <a:spLocks noGrp="1"/>
          </p:cNvSpPr>
          <p:nvPr>
            <p:ph type="body" sz="quarter" idx="27"/>
          </p:nvPr>
        </p:nvSpPr>
        <p:spPr>
          <a:xfrm>
            <a:off x="762000" y="285750"/>
            <a:ext cx="7769772" cy="1018592"/>
          </a:xfrm>
        </p:spPr>
        <p:txBody>
          <a:bodyPr/>
          <a:lstStyle/>
          <a:p>
            <a:r>
              <a:rPr lang="en-US" b="0" dirty="0">
                <a:solidFill>
                  <a:srgbClr val="C00000"/>
                </a:solidFill>
              </a:rPr>
              <a:t>Respirators</a:t>
            </a:r>
          </a:p>
        </p:txBody>
      </p:sp>
      <p:sp>
        <p:nvSpPr>
          <p:cNvPr id="8" name="Content Placeholder 7">
            <a:extLst>
              <a:ext uri="{FF2B5EF4-FFF2-40B4-BE49-F238E27FC236}">
                <a16:creationId xmlns:a16="http://schemas.microsoft.com/office/drawing/2014/main" id="{078AE79C-8673-D443-A991-F5655B2568AC}"/>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95DDEC19-0F06-304A-9C56-D678EF0FCB15}"/>
              </a:ext>
            </a:extLst>
          </p:cNvPr>
          <p:cNvSpPr>
            <a:spLocks noGrp="1"/>
          </p:cNvSpPr>
          <p:nvPr>
            <p:ph type="body" sz="quarter" idx="35"/>
          </p:nvPr>
        </p:nvSpPr>
        <p:spPr>
          <a:xfrm>
            <a:off x="914400" y="1095958"/>
            <a:ext cx="7769772" cy="1018592"/>
          </a:xfrm>
        </p:spPr>
        <p:txBody>
          <a:bodyPr/>
          <a:lstStyle/>
          <a:p>
            <a:pPr marL="0" indent="0">
              <a:buNone/>
            </a:pPr>
            <a:r>
              <a:rPr lang="en-US" dirty="0"/>
              <a:t>SBUH does not permit employee use of </a:t>
            </a:r>
            <a:r>
              <a:rPr lang="en-US" i="1" dirty="0"/>
              <a:t>personal face masks or respirators</a:t>
            </a:r>
            <a:r>
              <a:rPr lang="en-US" dirty="0"/>
              <a:t>.  </a:t>
            </a:r>
          </a:p>
          <a:p>
            <a:pPr marL="0" indent="0">
              <a:buNone/>
            </a:pPr>
            <a:endParaRPr lang="en-US" dirty="0"/>
          </a:p>
          <a:p>
            <a:pPr marL="0" indent="0">
              <a:buNone/>
            </a:pPr>
            <a:r>
              <a:rPr lang="en-US" dirty="0"/>
              <a:t>SBUH permits the use of hospital-issued N95s for employees who are required to wear face masks but who request to use N95s (subject to availability).  Such optional use is compliant with the mini-respirator provisions of the ETS (29 CFR 1910.504) or 29 CFR 1910.134, the traditional respiratory protection standard.</a:t>
            </a:r>
          </a:p>
          <a:p>
            <a:pPr marL="0" indent="0">
              <a:buNone/>
            </a:pPr>
            <a:endParaRPr lang="en-US" dirty="0"/>
          </a:p>
          <a:p>
            <a:pPr marL="0" indent="0">
              <a:buNone/>
            </a:pPr>
            <a:r>
              <a:rPr lang="en-US" dirty="0"/>
              <a:t>The use of personal N95s is not permitted.</a:t>
            </a:r>
          </a:p>
          <a:p>
            <a:pPr marL="0" indent="0">
              <a:buNone/>
            </a:pPr>
            <a:endParaRPr lang="en-US" dirty="0"/>
          </a:p>
          <a:p>
            <a:endParaRPr lang="en-US" sz="1400" dirty="0"/>
          </a:p>
        </p:txBody>
      </p:sp>
      <p:sp>
        <p:nvSpPr>
          <p:cNvPr id="4" name="Footer Placeholder 3">
            <a:extLst>
              <a:ext uri="{FF2B5EF4-FFF2-40B4-BE49-F238E27FC236}">
                <a16:creationId xmlns:a16="http://schemas.microsoft.com/office/drawing/2014/main" id="{F9D1DEBD-92EA-40DB-B2F8-1FF654A32D74}"/>
              </a:ext>
            </a:extLst>
          </p:cNvPr>
          <p:cNvSpPr>
            <a:spLocks noGrp="1"/>
          </p:cNvSpPr>
          <p:nvPr>
            <p:ph type="ftr" sz="quarter" idx="23"/>
          </p:nvPr>
        </p:nvSpPr>
        <p:spPr/>
        <p:txBody>
          <a:bodyPr/>
          <a:lstStyle/>
          <a:p>
            <a:r>
              <a:rPr lang="en-US" dirty="0"/>
              <a:t>Please refer to ThePulse for the most current information.</a:t>
            </a:r>
          </a:p>
        </p:txBody>
      </p:sp>
    </p:spTree>
    <p:extLst>
      <p:ext uri="{BB962C8B-B14F-4D97-AF65-F5344CB8AC3E}">
        <p14:creationId xmlns:p14="http://schemas.microsoft.com/office/powerpoint/2010/main" val="32631951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4F1ED-9E77-5144-8BFD-211F16C324E2}"/>
              </a:ext>
            </a:extLst>
          </p:cNvPr>
          <p:cNvSpPr>
            <a:spLocks noGrp="1"/>
          </p:cNvSpPr>
          <p:nvPr>
            <p:ph type="sldNum" sz="quarter" idx="12"/>
          </p:nvPr>
        </p:nvSpPr>
        <p:spPr/>
        <p:txBody>
          <a:bodyPr/>
          <a:lstStyle/>
          <a:p>
            <a:fld id="{935F4044-894B-B74C-BA70-A76DFBF02618}" type="slidenum">
              <a:rPr lang="en-US" smtClean="0"/>
              <a:pPr/>
              <a:t>54</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a:extLst>
              <a:ext uri="{FF2B5EF4-FFF2-40B4-BE49-F238E27FC236}">
                <a16:creationId xmlns:a16="http://schemas.microsoft.com/office/drawing/2014/main" id="{F9103299-5C78-4A48-AFE6-A00D4672B2D4}"/>
              </a:ext>
            </a:extLst>
          </p:cNvPr>
          <p:cNvSpPr>
            <a:spLocks noGrp="1"/>
          </p:cNvSpPr>
          <p:nvPr>
            <p:ph type="body" sz="quarter" idx="27"/>
          </p:nvPr>
        </p:nvSpPr>
        <p:spPr>
          <a:xfrm>
            <a:off x="729803" y="226480"/>
            <a:ext cx="7769772" cy="1018592"/>
          </a:xfrm>
        </p:spPr>
        <p:txBody>
          <a:bodyPr/>
          <a:lstStyle/>
          <a:p>
            <a:r>
              <a:rPr lang="en-US" b="0" dirty="0">
                <a:solidFill>
                  <a:srgbClr val="C00000"/>
                </a:solidFill>
              </a:rPr>
              <a:t>Aerosol-Generating Procedures (AGP)</a:t>
            </a:r>
            <a:br>
              <a:rPr lang="en-US" dirty="0">
                <a:solidFill>
                  <a:prstClr val="black"/>
                </a:solidFill>
              </a:rPr>
            </a:br>
            <a:endParaRPr lang="en-US" dirty="0"/>
          </a:p>
        </p:txBody>
      </p:sp>
      <p:sp>
        <p:nvSpPr>
          <p:cNvPr id="8" name="Content Placeholder 7">
            <a:extLst>
              <a:ext uri="{FF2B5EF4-FFF2-40B4-BE49-F238E27FC236}">
                <a16:creationId xmlns:a16="http://schemas.microsoft.com/office/drawing/2014/main" id="{078AE79C-8673-D443-A991-F5655B2568AC}"/>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95DDEC19-0F06-304A-9C56-D678EF0FCB15}"/>
              </a:ext>
            </a:extLst>
          </p:cNvPr>
          <p:cNvSpPr>
            <a:spLocks noGrp="1"/>
          </p:cNvSpPr>
          <p:nvPr>
            <p:ph type="body" sz="quarter" idx="35"/>
          </p:nvPr>
        </p:nvSpPr>
        <p:spPr>
          <a:xfrm>
            <a:off x="914400" y="1095958"/>
            <a:ext cx="7769772" cy="1018592"/>
          </a:xfrm>
        </p:spPr>
        <p:txBody>
          <a:bodyPr/>
          <a:lstStyle/>
          <a:p>
            <a:pPr marL="0" indent="0">
              <a:lnSpc>
                <a:spcPct val="100000"/>
              </a:lnSpc>
              <a:buNone/>
            </a:pPr>
            <a:r>
              <a:rPr lang="en-US" sz="1400" dirty="0"/>
              <a:t>When an AGP is performed on a person with suspected or confirmed COVID-19, your employer must:</a:t>
            </a:r>
          </a:p>
          <a:p>
            <a:pPr>
              <a:lnSpc>
                <a:spcPct val="100000"/>
              </a:lnSpc>
            </a:pPr>
            <a:endParaRPr lang="en-US" sz="1400" dirty="0"/>
          </a:p>
          <a:p>
            <a:pPr lvl="3">
              <a:lnSpc>
                <a:spcPct val="100000"/>
              </a:lnSpc>
            </a:pPr>
            <a:r>
              <a:rPr lang="en-US" sz="1400" dirty="0"/>
              <a:t>Provide a respirator and other PPE (see previous slides).</a:t>
            </a:r>
          </a:p>
          <a:p>
            <a:pPr lvl="3">
              <a:lnSpc>
                <a:spcPct val="100000"/>
              </a:lnSpc>
            </a:pPr>
            <a:r>
              <a:rPr lang="en-US" sz="1400" dirty="0"/>
              <a:t>Limit the number of employees present during the procedure to only those essential for patient care and procedure support.</a:t>
            </a:r>
          </a:p>
          <a:p>
            <a:pPr lvl="3">
              <a:lnSpc>
                <a:spcPct val="100000"/>
              </a:lnSpc>
            </a:pPr>
            <a:r>
              <a:rPr lang="en-US" sz="1400" dirty="0"/>
              <a:t>Ensure that the procedure is performed in an existing airborne infection isolation room (AIIR), if available.</a:t>
            </a:r>
          </a:p>
          <a:p>
            <a:pPr lvl="3">
              <a:lnSpc>
                <a:spcPct val="100000"/>
              </a:lnSpc>
            </a:pPr>
            <a:r>
              <a:rPr lang="en-US" sz="1400" dirty="0"/>
              <a:t>Promptly clean and disinfect the surfaces and equipment in the room or area where the procedure was performed, after the procedure is completed. </a:t>
            </a:r>
          </a:p>
        </p:txBody>
      </p:sp>
      <p:sp>
        <p:nvSpPr>
          <p:cNvPr id="4" name="Footer Placeholder 3">
            <a:extLst>
              <a:ext uri="{FF2B5EF4-FFF2-40B4-BE49-F238E27FC236}">
                <a16:creationId xmlns:a16="http://schemas.microsoft.com/office/drawing/2014/main" id="{91E775E4-9D0C-4389-ABA0-067FA15A319C}"/>
              </a:ext>
            </a:extLst>
          </p:cNvPr>
          <p:cNvSpPr>
            <a:spLocks noGrp="1"/>
          </p:cNvSpPr>
          <p:nvPr>
            <p:ph type="ftr" sz="quarter" idx="23"/>
          </p:nvPr>
        </p:nvSpPr>
        <p:spPr/>
        <p:txBody>
          <a:bodyPr/>
          <a:lstStyle/>
          <a:p>
            <a:r>
              <a:rPr lang="en-US" dirty="0"/>
              <a:t>Please refer to ThePulse for the most current information.</a:t>
            </a:r>
          </a:p>
        </p:txBody>
      </p:sp>
    </p:spTree>
    <p:extLst>
      <p:ext uri="{BB962C8B-B14F-4D97-AF65-F5344CB8AC3E}">
        <p14:creationId xmlns:p14="http://schemas.microsoft.com/office/powerpoint/2010/main" val="9471054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C0BC84-F424-46A8-B119-E3DD014D4C92}"/>
              </a:ext>
            </a:extLst>
          </p:cNvPr>
          <p:cNvSpPr>
            <a:spLocks noGrp="1"/>
          </p:cNvSpPr>
          <p:nvPr>
            <p:ph type="sldNum" sz="quarter" idx="12"/>
          </p:nvPr>
        </p:nvSpPr>
        <p:spPr/>
        <p:txBody>
          <a:bodyPr/>
          <a:lstStyle/>
          <a:p>
            <a:fld id="{935F4044-894B-B74C-BA70-A76DFBF02618}" type="slidenum">
              <a:rPr lang="en-US" smtClean="0"/>
              <a:pPr/>
              <a:t>55</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2970A210-871D-4E90-A17E-06F20B550178}"/>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28A2CBCA-8C29-4126-807B-DF3C969E680F}"/>
              </a:ext>
            </a:extLst>
          </p:cNvPr>
          <p:cNvSpPr>
            <a:spLocks noGrp="1"/>
          </p:cNvSpPr>
          <p:nvPr>
            <p:ph type="body" sz="quarter" idx="27"/>
          </p:nvPr>
        </p:nvSpPr>
        <p:spPr/>
        <p:txBody>
          <a:bodyPr/>
          <a:lstStyle/>
          <a:p>
            <a:r>
              <a:rPr lang="en-US" b="0" dirty="0">
                <a:solidFill>
                  <a:srgbClr val="C00000"/>
                </a:solidFill>
              </a:rPr>
              <a:t>AGP – Aerosol Generating Procedures</a:t>
            </a:r>
          </a:p>
        </p:txBody>
      </p:sp>
      <p:sp>
        <p:nvSpPr>
          <p:cNvPr id="6" name="Content Placeholder 5">
            <a:extLst>
              <a:ext uri="{FF2B5EF4-FFF2-40B4-BE49-F238E27FC236}">
                <a16:creationId xmlns:a16="http://schemas.microsoft.com/office/drawing/2014/main" id="{6B6034C0-286F-420C-8879-93F515A9A85F}"/>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171AADB1-8EA5-41F4-BCE4-101A58455F7E}"/>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247EC59E-40BE-4759-A831-3CD46744AA24}"/>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64A0A872-BA4D-43ED-B86A-556DF3CD97B3}"/>
              </a:ext>
            </a:extLst>
          </p:cNvPr>
          <p:cNvSpPr>
            <a:spLocks noGrp="1"/>
          </p:cNvSpPr>
          <p:nvPr>
            <p:ph type="body" sz="quarter" idx="35"/>
          </p:nvPr>
        </p:nvSpPr>
        <p:spPr>
          <a:xfrm>
            <a:off x="914400" y="971550"/>
            <a:ext cx="7772400" cy="3124200"/>
          </a:xfrm>
        </p:spPr>
        <p:txBody>
          <a:bodyPr/>
          <a:lstStyle/>
          <a:p>
            <a:pPr marL="0" indent="0">
              <a:buNone/>
            </a:pPr>
            <a:r>
              <a:rPr lang="en-US" sz="1800" dirty="0"/>
              <a:t>Perform AGPs on persons with suspected or confirmed COVID-19 in an airborne infection isolation room, if available; limit employees present to only those essential; and clean and disinfect surfaces and equipment promptly after the procedure is completed.</a:t>
            </a:r>
          </a:p>
          <a:p>
            <a:endParaRPr lang="en-US" sz="1800" dirty="0"/>
          </a:p>
          <a:p>
            <a:pPr lvl="4">
              <a:buFont typeface="Wingdings" panose="05000000000000000000" pitchFamily="2" charset="2"/>
              <a:buChar char="Ø"/>
            </a:pPr>
            <a:r>
              <a:rPr lang="en-US" sz="1800" dirty="0">
                <a:solidFill>
                  <a:srgbClr val="A71E23"/>
                </a:solidFill>
              </a:rPr>
              <a:t>See ThePulse for procedures for AGPs.</a:t>
            </a:r>
          </a:p>
          <a:p>
            <a:pPr lvl="4">
              <a:buFont typeface="Wingdings" panose="05000000000000000000" pitchFamily="2" charset="2"/>
              <a:buChar char="Ø"/>
            </a:pPr>
            <a:endParaRPr lang="en-US" sz="1800" dirty="0">
              <a:solidFill>
                <a:srgbClr val="A71E23"/>
              </a:solidFill>
            </a:endParaRPr>
          </a:p>
          <a:p>
            <a:pPr lvl="4">
              <a:buFont typeface="Wingdings" panose="05000000000000000000" pitchFamily="2" charset="2"/>
              <a:buChar char="Ø"/>
            </a:pPr>
            <a:r>
              <a:rPr lang="en-US" dirty="0">
                <a:solidFill>
                  <a:srgbClr val="A71E23"/>
                </a:solidFill>
              </a:rPr>
              <a:t>https://inside.stonybrookmedicine.edu/Coronavirus/New_Bedside_Procedures_COVID-19_Patient</a:t>
            </a:r>
            <a:endParaRPr lang="en-US" sz="1800" dirty="0">
              <a:solidFill>
                <a:srgbClr val="A71E23"/>
              </a:solidFill>
            </a:endParaRPr>
          </a:p>
        </p:txBody>
      </p:sp>
      <p:sp>
        <p:nvSpPr>
          <p:cNvPr id="10" name="Content Placeholder 9">
            <a:extLst>
              <a:ext uri="{FF2B5EF4-FFF2-40B4-BE49-F238E27FC236}">
                <a16:creationId xmlns:a16="http://schemas.microsoft.com/office/drawing/2014/main" id="{FD4AB053-B6A3-47C9-AC35-9FA96B17E167}"/>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55E862EC-753F-478E-8879-345EBF48DC04}"/>
              </a:ext>
            </a:extLst>
          </p:cNvPr>
          <p:cNvSpPr>
            <a:spLocks noGrp="1"/>
          </p:cNvSpPr>
          <p:nvPr>
            <p:ph type="body" sz="quarter" idx="37"/>
          </p:nvPr>
        </p:nvSpPr>
        <p:spPr/>
        <p:txBody>
          <a:bodyPr/>
          <a:lstStyle/>
          <a:p>
            <a:endParaRPr lang="en-US" dirty="0"/>
          </a:p>
        </p:txBody>
      </p:sp>
      <p:sp>
        <p:nvSpPr>
          <p:cNvPr id="12" name="Footer Placeholder 11">
            <a:extLst>
              <a:ext uri="{FF2B5EF4-FFF2-40B4-BE49-F238E27FC236}">
                <a16:creationId xmlns:a16="http://schemas.microsoft.com/office/drawing/2014/main" id="{073FF4D5-0457-4DC2-A37F-27E8E4E531D3}"/>
              </a:ext>
            </a:extLst>
          </p:cNvPr>
          <p:cNvSpPr>
            <a:spLocks noGrp="1"/>
          </p:cNvSpPr>
          <p:nvPr>
            <p:ph type="ftr" sz="quarter" idx="23"/>
          </p:nvPr>
        </p:nvSpPr>
        <p:spPr/>
        <p:txBody>
          <a:bodyPr/>
          <a:lstStyle/>
          <a:p>
            <a:r>
              <a:rPr lang="en-US" dirty="0"/>
              <a:t>Please refer to ThePulse for the most current information.</a:t>
            </a:r>
          </a:p>
        </p:txBody>
      </p:sp>
    </p:spTree>
    <p:extLst>
      <p:ext uri="{BB962C8B-B14F-4D97-AF65-F5344CB8AC3E}">
        <p14:creationId xmlns:p14="http://schemas.microsoft.com/office/powerpoint/2010/main" val="28661548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3C4A4C-A198-41C4-8FE5-46BE1511C6D5}"/>
              </a:ext>
            </a:extLst>
          </p:cNvPr>
          <p:cNvSpPr>
            <a:spLocks noGrp="1"/>
          </p:cNvSpPr>
          <p:nvPr>
            <p:ph type="sldNum" sz="quarter" idx="12"/>
          </p:nvPr>
        </p:nvSpPr>
        <p:spPr/>
        <p:txBody>
          <a:bodyPr/>
          <a:lstStyle/>
          <a:p>
            <a:fld id="{935F4044-894B-B74C-BA70-A76DFBF02618}" type="slidenum">
              <a:rPr lang="en-US" smtClean="0"/>
              <a:pPr/>
              <a:t>56</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0AC0E390-1314-41AF-9516-D14EE2EF0412}"/>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FC2DCA0E-BD26-4E2E-BE7C-C070F53BF82C}"/>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17D2966A-D731-4C0C-8900-21DCA30E398B}"/>
              </a:ext>
            </a:extLst>
          </p:cNvPr>
          <p:cNvSpPr>
            <a:spLocks noGrp="1"/>
          </p:cNvSpPr>
          <p:nvPr>
            <p:ph type="body" sz="quarter" idx="27"/>
          </p:nvPr>
        </p:nvSpPr>
        <p:spPr>
          <a:xfrm>
            <a:off x="762000" y="253576"/>
            <a:ext cx="7769772" cy="1018592"/>
          </a:xfrm>
        </p:spPr>
        <p:txBody>
          <a:bodyPr/>
          <a:lstStyle/>
          <a:p>
            <a:r>
              <a:rPr lang="en-US" b="0" dirty="0">
                <a:solidFill>
                  <a:srgbClr val="C00000"/>
                </a:solidFill>
              </a:rPr>
              <a:t>AGPs</a:t>
            </a:r>
          </a:p>
        </p:txBody>
      </p:sp>
      <p:sp>
        <p:nvSpPr>
          <p:cNvPr id="6" name="Content Placeholder 5">
            <a:extLst>
              <a:ext uri="{FF2B5EF4-FFF2-40B4-BE49-F238E27FC236}">
                <a16:creationId xmlns:a16="http://schemas.microsoft.com/office/drawing/2014/main" id="{224BE2AD-00C4-472A-BB8D-342282CE872A}"/>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BA88F32A-4ED3-49DF-98D9-0381B5B41229}"/>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B9E54B6B-C5A0-4F9E-95EC-07E6F1E73DE2}"/>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28C8F628-CFA0-4061-94DD-06A251B7C4A7}"/>
              </a:ext>
            </a:extLst>
          </p:cNvPr>
          <p:cNvSpPr>
            <a:spLocks noGrp="1"/>
          </p:cNvSpPr>
          <p:nvPr>
            <p:ph type="body" sz="quarter" idx="35"/>
          </p:nvPr>
        </p:nvSpPr>
        <p:spPr>
          <a:xfrm>
            <a:off x="914400" y="819150"/>
            <a:ext cx="7769772" cy="3276600"/>
          </a:xfrm>
        </p:spPr>
        <p:txBody>
          <a:bodyPr/>
          <a:lstStyle/>
          <a:p>
            <a:r>
              <a:rPr lang="en-US" dirty="0"/>
              <a:t>AGPs performed within a patient’s room include: nebulizer treatments; open suctioning; spirometry; endoscopy/bronchoscopy; chest tube insertion; intubation/extubation; and examination of the upper airway.</a:t>
            </a:r>
          </a:p>
          <a:p>
            <a:endParaRPr lang="en-US" dirty="0"/>
          </a:p>
          <a:p>
            <a:r>
              <a:rPr lang="en-US" dirty="0"/>
              <a:t>Full PPE – gowns, gloves, eye protection and N95.</a:t>
            </a:r>
          </a:p>
          <a:p>
            <a:endParaRPr lang="en-US" b="1" dirty="0"/>
          </a:p>
          <a:p>
            <a:r>
              <a:rPr lang="en-US" b="1" dirty="0"/>
              <a:t>Full PPE</a:t>
            </a:r>
            <a:r>
              <a:rPr lang="en-US" dirty="0"/>
              <a:t> is also required when entering the room of patients possessing an open tracheostomy/laryngectomy stoma or using a BIPAP or CPAP mask, high flow mask or high flow nasal cannula – all of which are considered continuous ongoing sources of aerosol generation.</a:t>
            </a:r>
          </a:p>
          <a:p>
            <a:endParaRPr lang="en-US" dirty="0"/>
          </a:p>
          <a:p>
            <a:r>
              <a:rPr lang="en-US" dirty="0"/>
              <a:t>For room turnovers and additional details please see:</a:t>
            </a:r>
          </a:p>
          <a:p>
            <a:pPr marL="168275" lvl="3" indent="0">
              <a:buNone/>
            </a:pPr>
            <a:r>
              <a:rPr lang="en-US" dirty="0">
                <a:hlinkClick r:id="rId2"/>
              </a:rPr>
              <a:t>https://inside.stonybrookmedicine.edu/Coronavirus/New_Bedside_Procedures_COVID-19_Patient</a:t>
            </a:r>
            <a:r>
              <a:rPr lang="en-US" dirty="0"/>
              <a:t> </a:t>
            </a:r>
          </a:p>
        </p:txBody>
      </p:sp>
      <p:sp>
        <p:nvSpPr>
          <p:cNvPr id="10" name="Content Placeholder 9">
            <a:extLst>
              <a:ext uri="{FF2B5EF4-FFF2-40B4-BE49-F238E27FC236}">
                <a16:creationId xmlns:a16="http://schemas.microsoft.com/office/drawing/2014/main" id="{19005C8F-23E8-4C26-B02C-19D17F087700}"/>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1F5025E4-366B-47AE-9BE9-2FE582CBD9AB}"/>
              </a:ext>
            </a:extLst>
          </p:cNvPr>
          <p:cNvSpPr>
            <a:spLocks noGrp="1"/>
          </p:cNvSpPr>
          <p:nvPr>
            <p:ph type="body" sz="quarter" idx="37"/>
          </p:nvPr>
        </p:nvSpPr>
        <p:spPr/>
        <p:txBody>
          <a:bodyPr/>
          <a:lstStyle/>
          <a:p>
            <a:endParaRPr lang="en-US" dirty="0"/>
          </a:p>
        </p:txBody>
      </p:sp>
    </p:spTree>
    <p:extLst>
      <p:ext uri="{BB962C8B-B14F-4D97-AF65-F5344CB8AC3E}">
        <p14:creationId xmlns:p14="http://schemas.microsoft.com/office/powerpoint/2010/main" val="25975940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6523FC-0402-4803-9E00-13F05BCB3006}"/>
              </a:ext>
            </a:extLst>
          </p:cNvPr>
          <p:cNvSpPr>
            <a:spLocks noGrp="1"/>
          </p:cNvSpPr>
          <p:nvPr>
            <p:ph type="sldNum" sz="quarter" idx="12"/>
          </p:nvPr>
        </p:nvSpPr>
        <p:spPr/>
        <p:txBody>
          <a:bodyPr/>
          <a:lstStyle/>
          <a:p>
            <a:fld id="{935F4044-894B-B74C-BA70-A76DFBF02618}" type="slidenum">
              <a:rPr lang="en-US" smtClean="0"/>
              <a:pPr/>
              <a:t>57</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8EEB5E84-203D-4C05-AA33-5AD305045753}"/>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92AF2D62-CE66-4C21-B318-C7CD317A168E}"/>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C50E9126-F62C-4CA7-B41E-A48D1BED6712}"/>
              </a:ext>
            </a:extLst>
          </p:cNvPr>
          <p:cNvSpPr>
            <a:spLocks noGrp="1"/>
          </p:cNvSpPr>
          <p:nvPr>
            <p:ph type="body" sz="quarter" idx="27"/>
          </p:nvPr>
        </p:nvSpPr>
        <p:spPr/>
        <p:txBody>
          <a:bodyPr/>
          <a:lstStyle/>
          <a:p>
            <a:endParaRPr lang="en-US" dirty="0"/>
          </a:p>
        </p:txBody>
      </p:sp>
      <p:sp>
        <p:nvSpPr>
          <p:cNvPr id="6" name="Content Placeholder 5">
            <a:extLst>
              <a:ext uri="{FF2B5EF4-FFF2-40B4-BE49-F238E27FC236}">
                <a16:creationId xmlns:a16="http://schemas.microsoft.com/office/drawing/2014/main" id="{B7DE6DB5-D372-4B04-AD38-B6BD2E14EA96}"/>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D9C4440E-55E3-4A0A-8271-F843F645D1C6}"/>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59C13188-DDC4-42E1-B3C6-298A07002FA0}"/>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8DAB139B-DBA9-4299-B0B3-90D8700AA024}"/>
              </a:ext>
            </a:extLst>
          </p:cNvPr>
          <p:cNvSpPr>
            <a:spLocks noGrp="1"/>
          </p:cNvSpPr>
          <p:nvPr>
            <p:ph type="body" sz="quarter" idx="35"/>
          </p:nvPr>
        </p:nvSpPr>
        <p:spPr/>
        <p:txBody>
          <a:bodyPr/>
          <a:lstStyle/>
          <a:p>
            <a:pPr lvl="4">
              <a:buFont typeface="Wingdings" panose="05000000000000000000" pitchFamily="2" charset="2"/>
              <a:buChar char="Ø"/>
            </a:pPr>
            <a:r>
              <a:rPr lang="en-US" sz="1800" dirty="0">
                <a:solidFill>
                  <a:srgbClr val="A71E23"/>
                </a:solidFill>
              </a:rPr>
              <a:t>See ThePulse for procedures for AGPs.</a:t>
            </a:r>
          </a:p>
          <a:p>
            <a:pPr lvl="4">
              <a:buFont typeface="Wingdings" panose="05000000000000000000" pitchFamily="2" charset="2"/>
              <a:buChar char="Ø"/>
            </a:pPr>
            <a:endParaRPr lang="en-US" sz="1800" dirty="0">
              <a:solidFill>
                <a:srgbClr val="A71E23"/>
              </a:solidFill>
            </a:endParaRPr>
          </a:p>
          <a:p>
            <a:pPr lvl="4">
              <a:buFont typeface="Wingdings" panose="05000000000000000000" pitchFamily="2" charset="2"/>
              <a:buChar char="Ø"/>
            </a:pPr>
            <a:r>
              <a:rPr lang="en-US" dirty="0">
                <a:solidFill>
                  <a:srgbClr val="A71E23"/>
                </a:solidFill>
              </a:rPr>
              <a:t>https://inside.stonybrookmedicine.edu/Coronavirus/New_Bedside_Procedures_COVID-19_Patient</a:t>
            </a:r>
            <a:endParaRPr lang="en-US" sz="1800" dirty="0">
              <a:solidFill>
                <a:srgbClr val="A71E23"/>
              </a:solidFill>
            </a:endParaRPr>
          </a:p>
          <a:p>
            <a:endParaRPr lang="en-US" dirty="0"/>
          </a:p>
        </p:txBody>
      </p:sp>
      <p:sp>
        <p:nvSpPr>
          <p:cNvPr id="10" name="Content Placeholder 9">
            <a:extLst>
              <a:ext uri="{FF2B5EF4-FFF2-40B4-BE49-F238E27FC236}">
                <a16:creationId xmlns:a16="http://schemas.microsoft.com/office/drawing/2014/main" id="{DBDD1526-6A33-4787-A8BD-222666CBEBEF}"/>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0CF5500A-46B3-46DE-8253-DD2DFA5CCB3A}"/>
              </a:ext>
            </a:extLst>
          </p:cNvPr>
          <p:cNvSpPr>
            <a:spLocks noGrp="1"/>
          </p:cNvSpPr>
          <p:nvPr>
            <p:ph type="body" sz="quarter" idx="37"/>
          </p:nvPr>
        </p:nvSpPr>
        <p:spPr/>
        <p:txBody>
          <a:bodyPr/>
          <a:lstStyle/>
          <a:p>
            <a:endParaRPr lang="en-US" dirty="0"/>
          </a:p>
        </p:txBody>
      </p:sp>
    </p:spTree>
    <p:extLst>
      <p:ext uri="{BB962C8B-B14F-4D97-AF65-F5344CB8AC3E}">
        <p14:creationId xmlns:p14="http://schemas.microsoft.com/office/powerpoint/2010/main" val="29985096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1FCF70-E9C7-49E5-AF46-DE101771B03A}"/>
              </a:ext>
            </a:extLst>
          </p:cNvPr>
          <p:cNvSpPr>
            <a:spLocks noGrp="1"/>
          </p:cNvSpPr>
          <p:nvPr>
            <p:ph type="sldNum" sz="quarter" idx="12"/>
          </p:nvPr>
        </p:nvSpPr>
        <p:spPr/>
        <p:txBody>
          <a:bodyPr/>
          <a:lstStyle/>
          <a:p>
            <a:fld id="{935F4044-894B-B74C-BA70-A76DFBF02618}" type="slidenum">
              <a:rPr lang="en-US" smtClean="0"/>
              <a:pPr/>
              <a:t>58</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1DBCC6FC-3553-4675-8E8A-B2AFCC661EFA}"/>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8D7637D4-8A04-410C-9611-0CF4CF2F36A7}"/>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85EFB23F-9BB1-4727-BDF7-62C87060192D}"/>
              </a:ext>
            </a:extLst>
          </p:cNvPr>
          <p:cNvSpPr>
            <a:spLocks noGrp="1"/>
          </p:cNvSpPr>
          <p:nvPr>
            <p:ph type="body" sz="quarter" idx="27"/>
          </p:nvPr>
        </p:nvSpPr>
        <p:spPr>
          <a:xfrm>
            <a:off x="687114" y="222048"/>
            <a:ext cx="7769772" cy="1018592"/>
          </a:xfrm>
        </p:spPr>
        <p:txBody>
          <a:bodyPr/>
          <a:lstStyle/>
          <a:p>
            <a:r>
              <a:rPr lang="en-US" b="0" dirty="0">
                <a:solidFill>
                  <a:srgbClr val="C00000"/>
                </a:solidFill>
              </a:rPr>
              <a:t>Physical Distancing</a:t>
            </a:r>
          </a:p>
          <a:p>
            <a:endParaRPr lang="en-US" dirty="0"/>
          </a:p>
        </p:txBody>
      </p:sp>
      <p:sp>
        <p:nvSpPr>
          <p:cNvPr id="6" name="Content Placeholder 5">
            <a:extLst>
              <a:ext uri="{FF2B5EF4-FFF2-40B4-BE49-F238E27FC236}">
                <a16:creationId xmlns:a16="http://schemas.microsoft.com/office/drawing/2014/main" id="{1819CAD5-8FEA-4909-9659-C0E2374AD490}"/>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10ED51ED-2966-44B0-B2FB-B33A39E74242}"/>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159F47E5-2967-42F5-BBAE-CFBD9DC6F9A3}"/>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D5382C08-2EDB-4853-8293-BCCF7C1DC2D6}"/>
              </a:ext>
            </a:extLst>
          </p:cNvPr>
          <p:cNvSpPr>
            <a:spLocks noGrp="1"/>
          </p:cNvSpPr>
          <p:nvPr>
            <p:ph type="body" sz="quarter" idx="35"/>
          </p:nvPr>
        </p:nvSpPr>
        <p:spPr>
          <a:xfrm>
            <a:off x="684486" y="994538"/>
            <a:ext cx="7769772" cy="2667000"/>
          </a:xfrm>
        </p:spPr>
        <p:txBody>
          <a:bodyPr/>
          <a:lstStyle/>
          <a:p>
            <a:pPr marL="0" indent="0">
              <a:buNone/>
            </a:pPr>
            <a:r>
              <a:rPr lang="en-US" dirty="0"/>
              <a:t> </a:t>
            </a:r>
          </a:p>
          <a:p>
            <a:pPr marL="0" indent="0">
              <a:buNone/>
            </a:pPr>
            <a:r>
              <a:rPr lang="en-US" dirty="0"/>
              <a:t>SBUH ensures that each employee is separated from all other people in the workplace by at least 6 feet when indoors unless it can be demonstrated that such physical distance is not feasible for a specific activity. </a:t>
            </a:r>
          </a:p>
          <a:p>
            <a:endParaRPr lang="en-US" dirty="0"/>
          </a:p>
          <a:p>
            <a:pPr marL="0" indent="0">
              <a:buNone/>
            </a:pPr>
            <a:r>
              <a:rPr lang="en-US" dirty="0"/>
              <a:t>Where maintaining 6 feet of physical distance is not feasible, SBUH ensures employees are as far apart from other people as possible. Physical distancing is implemented, along with the other provisions required by OSHA’s COVID-19 ETS, as part of a multi-layered infection control approach.  </a:t>
            </a:r>
          </a:p>
          <a:p>
            <a:endParaRPr lang="en-US" dirty="0"/>
          </a:p>
          <a:p>
            <a:pPr marL="0" indent="0">
              <a:buNone/>
            </a:pPr>
            <a:r>
              <a:rPr lang="en-US" dirty="0"/>
              <a:t> </a:t>
            </a:r>
          </a:p>
          <a:p>
            <a:endParaRPr lang="en-US" dirty="0"/>
          </a:p>
        </p:txBody>
      </p:sp>
      <p:sp>
        <p:nvSpPr>
          <p:cNvPr id="10" name="Content Placeholder 9">
            <a:extLst>
              <a:ext uri="{FF2B5EF4-FFF2-40B4-BE49-F238E27FC236}">
                <a16:creationId xmlns:a16="http://schemas.microsoft.com/office/drawing/2014/main" id="{0D53F93F-65D7-48A8-9806-119AD43CC42C}"/>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6040F2BB-4004-4E7A-82C8-4F99D402C372}"/>
              </a:ext>
            </a:extLst>
          </p:cNvPr>
          <p:cNvSpPr>
            <a:spLocks noGrp="1"/>
          </p:cNvSpPr>
          <p:nvPr>
            <p:ph type="body" sz="quarter" idx="37"/>
          </p:nvPr>
        </p:nvSpPr>
        <p:spPr/>
        <p:txBody>
          <a:bodyPr/>
          <a:lstStyle/>
          <a:p>
            <a:endParaRPr lang="en-US" dirty="0"/>
          </a:p>
        </p:txBody>
      </p:sp>
    </p:spTree>
    <p:extLst>
      <p:ext uri="{BB962C8B-B14F-4D97-AF65-F5344CB8AC3E}">
        <p14:creationId xmlns:p14="http://schemas.microsoft.com/office/powerpoint/2010/main" val="26104672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4F1ED-9E77-5144-8BFD-211F16C324E2}"/>
              </a:ext>
            </a:extLst>
          </p:cNvPr>
          <p:cNvSpPr>
            <a:spLocks noGrp="1"/>
          </p:cNvSpPr>
          <p:nvPr>
            <p:ph type="sldNum" sz="quarter" idx="12"/>
          </p:nvPr>
        </p:nvSpPr>
        <p:spPr/>
        <p:txBody>
          <a:bodyPr/>
          <a:lstStyle/>
          <a:p>
            <a:fld id="{935F4044-894B-B74C-BA70-A76DFBF02618}" type="slidenum">
              <a:rPr lang="en-US" smtClean="0"/>
              <a:pPr/>
              <a:t>59</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76596272-78CC-A543-B0C3-D4FCC632D435}"/>
              </a:ext>
            </a:extLst>
          </p:cNvPr>
          <p:cNvSpPr>
            <a:spLocks noGrp="1"/>
          </p:cNvSpPr>
          <p:nvPr>
            <p:ph type="body" sz="quarter" idx="26"/>
          </p:nvPr>
        </p:nvSpPr>
        <p:spPr/>
        <p:txBody>
          <a:bodyPr/>
          <a:lstStyle/>
          <a:p>
            <a:r>
              <a:rPr lang="en-US" dirty="0"/>
              <a:t>Continued</a:t>
            </a:r>
          </a:p>
        </p:txBody>
      </p:sp>
      <p:sp>
        <p:nvSpPr>
          <p:cNvPr id="5" name="Text Placeholder 4">
            <a:extLst>
              <a:ext uri="{FF2B5EF4-FFF2-40B4-BE49-F238E27FC236}">
                <a16:creationId xmlns:a16="http://schemas.microsoft.com/office/drawing/2014/main" id="{F9103299-5C78-4A48-AFE6-A00D4672B2D4}"/>
              </a:ext>
            </a:extLst>
          </p:cNvPr>
          <p:cNvSpPr>
            <a:spLocks noGrp="1"/>
          </p:cNvSpPr>
          <p:nvPr>
            <p:ph type="body" sz="quarter" idx="27"/>
          </p:nvPr>
        </p:nvSpPr>
        <p:spPr>
          <a:xfrm>
            <a:off x="762000" y="269744"/>
            <a:ext cx="7769772" cy="1018592"/>
          </a:xfrm>
        </p:spPr>
        <p:txBody>
          <a:bodyPr/>
          <a:lstStyle/>
          <a:p>
            <a:r>
              <a:rPr lang="en-US" b="0" dirty="0">
                <a:solidFill>
                  <a:srgbClr val="C00000"/>
                </a:solidFill>
              </a:rPr>
              <a:t>Physical Barriers</a:t>
            </a:r>
          </a:p>
          <a:p>
            <a:endParaRPr lang="en-US" dirty="0"/>
          </a:p>
        </p:txBody>
      </p:sp>
      <p:sp>
        <p:nvSpPr>
          <p:cNvPr id="8" name="Content Placeholder 7">
            <a:extLst>
              <a:ext uri="{FF2B5EF4-FFF2-40B4-BE49-F238E27FC236}">
                <a16:creationId xmlns:a16="http://schemas.microsoft.com/office/drawing/2014/main" id="{078AE79C-8673-D443-A991-F5655B2568AC}"/>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95DDEC19-0F06-304A-9C56-D678EF0FCB15}"/>
              </a:ext>
            </a:extLst>
          </p:cNvPr>
          <p:cNvSpPr>
            <a:spLocks noGrp="1"/>
          </p:cNvSpPr>
          <p:nvPr>
            <p:ph type="body" sz="quarter" idx="35"/>
          </p:nvPr>
        </p:nvSpPr>
        <p:spPr>
          <a:xfrm>
            <a:off x="847859" y="1162676"/>
            <a:ext cx="7924800" cy="2667000"/>
          </a:xfrm>
        </p:spPr>
        <p:txBody>
          <a:bodyPr/>
          <a:lstStyle/>
          <a:p>
            <a:pPr marL="0" indent="0" fontAlgn="base">
              <a:buNone/>
            </a:pPr>
            <a:r>
              <a:rPr lang="en-US" dirty="0"/>
              <a:t>SBUH installs physical barriers at each fixed work location outside of direct patient care areas where each employee is not separated from all other people by at least 6 feet of distance, and spacing cannot be increased unless it can be demonstrated that it is not feasible to install such physical barriers. Physical barriers are implemented, along with the other provisions required by OSHA’s COVID-19 ETS, as part of a multi-layered infection control approach.</a:t>
            </a:r>
          </a:p>
          <a:p>
            <a:pPr marL="0" indent="0" fontAlgn="base">
              <a:buNone/>
            </a:pPr>
            <a:r>
              <a:rPr lang="en-US" dirty="0"/>
              <a:t> </a:t>
            </a:r>
          </a:p>
          <a:p>
            <a:pPr marL="0" indent="0" fontAlgn="base">
              <a:buNone/>
            </a:pPr>
            <a:r>
              <a:rPr lang="en-US" dirty="0"/>
              <a:t>SBUH provides cleanable solid barriers at each work location in non-patient care areas where each employee is not separated from other people by at least 6 feet unless mask-wearing is enforced.</a:t>
            </a:r>
          </a:p>
        </p:txBody>
      </p:sp>
      <p:sp>
        <p:nvSpPr>
          <p:cNvPr id="6" name="Footer Placeholder 5">
            <a:extLst>
              <a:ext uri="{FF2B5EF4-FFF2-40B4-BE49-F238E27FC236}">
                <a16:creationId xmlns:a16="http://schemas.microsoft.com/office/drawing/2014/main" id="{F21D2A7F-9E12-4CB4-BA6E-F81666567385}"/>
              </a:ext>
            </a:extLst>
          </p:cNvPr>
          <p:cNvSpPr>
            <a:spLocks noGrp="1"/>
          </p:cNvSpPr>
          <p:nvPr>
            <p:ph type="ftr" sz="quarter" idx="23"/>
          </p:nvPr>
        </p:nvSpPr>
        <p:spPr/>
        <p:txBody>
          <a:bodyPr/>
          <a:lstStyle/>
          <a:p>
            <a:r>
              <a:rPr lang="en-US" dirty="0"/>
              <a:t>Please refer to ThePulse for the most current information.</a:t>
            </a:r>
          </a:p>
        </p:txBody>
      </p:sp>
    </p:spTree>
    <p:extLst>
      <p:ext uri="{BB962C8B-B14F-4D97-AF65-F5344CB8AC3E}">
        <p14:creationId xmlns:p14="http://schemas.microsoft.com/office/powerpoint/2010/main" val="1069895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98DF13-E558-4D8A-9216-AEDADAF5D8B1}"/>
              </a:ext>
            </a:extLst>
          </p:cNvPr>
          <p:cNvSpPr>
            <a:spLocks noGrp="1"/>
          </p:cNvSpPr>
          <p:nvPr>
            <p:ph type="sldNum" sz="quarter" idx="12"/>
          </p:nvPr>
        </p:nvSpPr>
        <p:spPr/>
        <p:txBody>
          <a:bodyPr/>
          <a:lstStyle/>
          <a:p>
            <a:fld id="{935F4044-894B-B74C-BA70-A76DFBF02618}" type="slidenum">
              <a:rPr lang="en-US" smtClean="0"/>
              <a:pPr/>
              <a:t>6</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3F191477-3BF6-4B52-ACD1-B1159C07DF6C}"/>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8559BE42-2E98-4137-BAAD-3071AB55784D}"/>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E071FCAD-1B28-4F13-AD05-870EFED1175C}"/>
              </a:ext>
            </a:extLst>
          </p:cNvPr>
          <p:cNvSpPr>
            <a:spLocks noGrp="1"/>
          </p:cNvSpPr>
          <p:nvPr>
            <p:ph type="body" sz="quarter" idx="27"/>
          </p:nvPr>
        </p:nvSpPr>
        <p:spPr/>
        <p:txBody>
          <a:bodyPr/>
          <a:lstStyle/>
          <a:p>
            <a:endParaRPr lang="en-US" dirty="0"/>
          </a:p>
        </p:txBody>
      </p:sp>
      <p:sp>
        <p:nvSpPr>
          <p:cNvPr id="6" name="Content Placeholder 5">
            <a:extLst>
              <a:ext uri="{FF2B5EF4-FFF2-40B4-BE49-F238E27FC236}">
                <a16:creationId xmlns:a16="http://schemas.microsoft.com/office/drawing/2014/main" id="{58F4581C-3CE9-4244-B3D9-44A48665FD51}"/>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E71511CC-B93A-40E6-B0AF-9C71816D018F}"/>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9B5B8CD4-D24F-466C-BBB4-1A3BF94DA1F9}"/>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09044D84-693D-42CB-A383-4CA60841F876}"/>
              </a:ext>
            </a:extLst>
          </p:cNvPr>
          <p:cNvSpPr>
            <a:spLocks noGrp="1"/>
          </p:cNvSpPr>
          <p:nvPr>
            <p:ph type="body" sz="quarter" idx="35"/>
          </p:nvPr>
        </p:nvSpPr>
        <p:spPr>
          <a:xfrm>
            <a:off x="228600" y="1428750"/>
            <a:ext cx="8455572" cy="2667000"/>
          </a:xfrm>
        </p:spPr>
        <p:txBody>
          <a:bodyPr/>
          <a:lstStyle/>
          <a:p>
            <a:endParaRPr lang="en-US" dirty="0"/>
          </a:p>
        </p:txBody>
      </p:sp>
      <p:sp>
        <p:nvSpPr>
          <p:cNvPr id="10" name="Content Placeholder 9">
            <a:extLst>
              <a:ext uri="{FF2B5EF4-FFF2-40B4-BE49-F238E27FC236}">
                <a16:creationId xmlns:a16="http://schemas.microsoft.com/office/drawing/2014/main" id="{39E735B3-020B-4F98-B9D6-7ED26D1BA9DE}"/>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2DE54479-938E-42E2-9393-D3B233322AED}"/>
              </a:ext>
            </a:extLst>
          </p:cNvPr>
          <p:cNvSpPr>
            <a:spLocks noGrp="1"/>
          </p:cNvSpPr>
          <p:nvPr>
            <p:ph type="body" sz="quarter" idx="37"/>
          </p:nvPr>
        </p:nvSpPr>
        <p:spPr/>
        <p:txBody>
          <a:bodyPr/>
          <a:lstStyle/>
          <a:p>
            <a:endParaRPr lang="en-US" dirty="0"/>
          </a:p>
        </p:txBody>
      </p:sp>
      <p:sp>
        <p:nvSpPr>
          <p:cNvPr id="12" name="Rectangle 11">
            <a:extLst>
              <a:ext uri="{FF2B5EF4-FFF2-40B4-BE49-F238E27FC236}">
                <a16:creationId xmlns:a16="http://schemas.microsoft.com/office/drawing/2014/main" id="{099D8AA7-A45A-4134-B40E-E9A7DA952FAE}"/>
              </a:ext>
            </a:extLst>
          </p:cNvPr>
          <p:cNvSpPr/>
          <p:nvPr/>
        </p:nvSpPr>
        <p:spPr>
          <a:xfrm>
            <a:off x="903186" y="599656"/>
            <a:ext cx="7732602" cy="3170099"/>
          </a:xfrm>
          <a:prstGeom prst="rect">
            <a:avLst/>
          </a:prstGeom>
        </p:spPr>
        <p:txBody>
          <a:bodyPr wrap="square">
            <a:spAutoFit/>
          </a:bodyPr>
          <a:lstStyle/>
          <a:p>
            <a:r>
              <a:rPr lang="en-US" sz="2000" i="1" dirty="0">
                <a:solidFill>
                  <a:srgbClr val="C00000"/>
                </a:solidFill>
                <a:latin typeface="Calibri" panose="020F0502020204030204" pitchFamily="34" charset="0"/>
                <a:ea typeface="Trebuchet MS" panose="020B0603020202020204" pitchFamily="34" charset="0"/>
                <a:cs typeface="Calibri" panose="020F0502020204030204" pitchFamily="34" charset="0"/>
              </a:rPr>
              <a:t>Risk assessments are conducted regularly in multiple contexts, and standard operating procedures are revised as necessary.  The staff has been provided with and required to use appropriate Personal Protective Equipment (e.g., respiratory protection, eye protection, gloves, gowns). Hand hygiene practices have been highlighted, and hand sanitizer has been distributed throughout the hospital.  Significant efforts have been expended on source control (masking) of staff, visitors, and patients. Social distancing had been maintained where possible.  Modifications to facilities (e.g., signage, HVAC operation changes, use of barriers, etc.) have been implemented.   </a:t>
            </a:r>
            <a:endParaRPr lang="en-US" dirty="0">
              <a:solidFill>
                <a:srgbClr val="C00000"/>
              </a:solidFill>
              <a:effectLst/>
              <a:latin typeface="Calibri" panose="020F0502020204030204" pitchFamily="34" charset="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14359620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4545D3-98E5-498E-81AC-23D1B09BF173}"/>
              </a:ext>
            </a:extLst>
          </p:cNvPr>
          <p:cNvSpPr>
            <a:spLocks noGrp="1"/>
          </p:cNvSpPr>
          <p:nvPr>
            <p:ph type="sldNum" sz="quarter" idx="12"/>
          </p:nvPr>
        </p:nvSpPr>
        <p:spPr/>
        <p:txBody>
          <a:bodyPr/>
          <a:lstStyle/>
          <a:p>
            <a:fld id="{935F4044-894B-B74C-BA70-A76DFBF02618}" type="slidenum">
              <a:rPr lang="en-US" smtClean="0"/>
              <a:pPr/>
              <a:t>60</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55373DD8-86D4-4803-B5A4-C286B3002CE0}"/>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3D35900E-477E-41F0-A821-D28ACE2742D2}"/>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09442732-FB50-44D1-8515-54C8CE4BC19A}"/>
              </a:ext>
            </a:extLst>
          </p:cNvPr>
          <p:cNvSpPr>
            <a:spLocks noGrp="1"/>
          </p:cNvSpPr>
          <p:nvPr>
            <p:ph type="body" sz="quarter" idx="27"/>
          </p:nvPr>
        </p:nvSpPr>
        <p:spPr/>
        <p:txBody>
          <a:bodyPr/>
          <a:lstStyle/>
          <a:p>
            <a:endParaRPr lang="en-US" dirty="0"/>
          </a:p>
        </p:txBody>
      </p:sp>
      <p:sp>
        <p:nvSpPr>
          <p:cNvPr id="6" name="Content Placeholder 5">
            <a:extLst>
              <a:ext uri="{FF2B5EF4-FFF2-40B4-BE49-F238E27FC236}">
                <a16:creationId xmlns:a16="http://schemas.microsoft.com/office/drawing/2014/main" id="{3DC1051C-2E8E-4CA5-9DC3-0948EE6C4DE8}"/>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900F9EE7-74CA-4E2C-89AA-F3ECBFD41885}"/>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90ABDF77-98B4-49A4-B753-1EEBBB621EC3}"/>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CF58AB14-2DEA-449E-9907-F58DEF93C37B}"/>
              </a:ext>
            </a:extLst>
          </p:cNvPr>
          <p:cNvSpPr>
            <a:spLocks noGrp="1"/>
          </p:cNvSpPr>
          <p:nvPr>
            <p:ph type="body" sz="quarter" idx="35"/>
          </p:nvPr>
        </p:nvSpPr>
        <p:spPr>
          <a:xfrm>
            <a:off x="914400" y="1428750"/>
            <a:ext cx="7769772" cy="2667000"/>
          </a:xfrm>
        </p:spPr>
        <p:txBody>
          <a:bodyPr/>
          <a:lstStyle/>
          <a:p>
            <a:pPr marL="0" indent="0">
              <a:buNone/>
            </a:pPr>
            <a:r>
              <a:rPr lang="en-US" dirty="0"/>
              <a:t>Where employees cannot be provided with 6 feet of distance from all other persons in the workplace, physical barriers are used.  Mask wearing may also be required.  </a:t>
            </a:r>
          </a:p>
          <a:p>
            <a:pPr marL="0" indent="0">
              <a:buNone/>
            </a:pPr>
            <a:endParaRPr lang="en-US" dirty="0"/>
          </a:p>
          <a:p>
            <a:pPr marL="0" indent="0">
              <a:buNone/>
            </a:pPr>
            <a:r>
              <a:rPr lang="en-US" dirty="0"/>
              <a:t>Signage, including flow, is provided throughout the facility and adjusted as necessary to ensure physical distancing.  </a:t>
            </a:r>
          </a:p>
          <a:p>
            <a:pPr marL="0" indent="0">
              <a:buNone/>
            </a:pPr>
            <a:endParaRPr lang="en-US" dirty="0"/>
          </a:p>
          <a:p>
            <a:pPr marL="0" indent="0">
              <a:buNone/>
            </a:pPr>
            <a:r>
              <a:rPr lang="en-US" dirty="0"/>
              <a:t>In some cases, occupancy is reduced through temporary moves, rearrangement of work stations, work from alternate locations assignments, flexible/staggered hours. All such actions are fully compliant with the Governor’s Office of Employee Relations direction. </a:t>
            </a:r>
          </a:p>
          <a:p>
            <a:endParaRPr lang="en-US" dirty="0"/>
          </a:p>
        </p:txBody>
      </p:sp>
      <p:sp>
        <p:nvSpPr>
          <p:cNvPr id="10" name="Content Placeholder 9">
            <a:extLst>
              <a:ext uri="{FF2B5EF4-FFF2-40B4-BE49-F238E27FC236}">
                <a16:creationId xmlns:a16="http://schemas.microsoft.com/office/drawing/2014/main" id="{7A5F48B4-4B11-43B9-BE31-AAA074B31B90}"/>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5F8B4B6C-F248-4E97-90AE-871E18403E46}"/>
              </a:ext>
            </a:extLst>
          </p:cNvPr>
          <p:cNvSpPr>
            <a:spLocks noGrp="1"/>
          </p:cNvSpPr>
          <p:nvPr>
            <p:ph type="body" sz="quarter" idx="37"/>
          </p:nvPr>
        </p:nvSpPr>
        <p:spPr/>
        <p:txBody>
          <a:bodyPr/>
          <a:lstStyle/>
          <a:p>
            <a:endParaRPr lang="en-US" dirty="0"/>
          </a:p>
        </p:txBody>
      </p:sp>
    </p:spTree>
    <p:extLst>
      <p:ext uri="{BB962C8B-B14F-4D97-AF65-F5344CB8AC3E}">
        <p14:creationId xmlns:p14="http://schemas.microsoft.com/office/powerpoint/2010/main" val="38242804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075EB8-4708-4C8D-B647-BE507D727F56}"/>
              </a:ext>
            </a:extLst>
          </p:cNvPr>
          <p:cNvSpPr>
            <a:spLocks noGrp="1"/>
          </p:cNvSpPr>
          <p:nvPr>
            <p:ph type="sldNum" sz="quarter" idx="12"/>
          </p:nvPr>
        </p:nvSpPr>
        <p:spPr/>
        <p:txBody>
          <a:bodyPr/>
          <a:lstStyle/>
          <a:p>
            <a:fld id="{935F4044-894B-B74C-BA70-A76DFBF02618}" type="slidenum">
              <a:rPr lang="en-US" smtClean="0"/>
              <a:pPr/>
              <a:t>61</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E33DE189-B4B6-4CD1-8FED-BC308ADBCBFB}"/>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9FEE5FCF-4BF7-4F3C-93EE-52F90FBB5E9A}"/>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E0D8D4CC-C0B9-44B5-80C6-5F8B11509A64}"/>
              </a:ext>
            </a:extLst>
          </p:cNvPr>
          <p:cNvSpPr>
            <a:spLocks noGrp="1"/>
          </p:cNvSpPr>
          <p:nvPr>
            <p:ph type="body" sz="quarter" idx="27"/>
          </p:nvPr>
        </p:nvSpPr>
        <p:spPr/>
        <p:txBody>
          <a:bodyPr/>
          <a:lstStyle/>
          <a:p>
            <a:endParaRPr lang="en-US" dirty="0"/>
          </a:p>
        </p:txBody>
      </p:sp>
      <p:sp>
        <p:nvSpPr>
          <p:cNvPr id="6" name="Content Placeholder 5">
            <a:extLst>
              <a:ext uri="{FF2B5EF4-FFF2-40B4-BE49-F238E27FC236}">
                <a16:creationId xmlns:a16="http://schemas.microsoft.com/office/drawing/2014/main" id="{90E7ABCC-C753-45A3-AF79-4649265965CF}"/>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1ECCFAAB-C1A6-4EE7-9242-74C0EAF55414}"/>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D6DBBD0F-C638-473A-8319-493E9AA5EEA7}"/>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EF073B4A-CC9B-4E35-BECE-AB1ADD80EE3F}"/>
              </a:ext>
            </a:extLst>
          </p:cNvPr>
          <p:cNvSpPr>
            <a:spLocks noGrp="1"/>
          </p:cNvSpPr>
          <p:nvPr>
            <p:ph type="body" sz="quarter" idx="35"/>
          </p:nvPr>
        </p:nvSpPr>
        <p:spPr/>
        <p:txBody>
          <a:bodyPr/>
          <a:lstStyle/>
          <a:p>
            <a:endParaRPr lang="en-US" dirty="0"/>
          </a:p>
        </p:txBody>
      </p:sp>
      <p:sp>
        <p:nvSpPr>
          <p:cNvPr id="10" name="Content Placeholder 9">
            <a:extLst>
              <a:ext uri="{FF2B5EF4-FFF2-40B4-BE49-F238E27FC236}">
                <a16:creationId xmlns:a16="http://schemas.microsoft.com/office/drawing/2014/main" id="{299A69D0-E02E-4E5D-80AA-4BBE7DDB87E9}"/>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E99B81F2-87AC-42BE-9C14-40E2E62D07E5}"/>
              </a:ext>
            </a:extLst>
          </p:cNvPr>
          <p:cNvSpPr>
            <a:spLocks noGrp="1"/>
          </p:cNvSpPr>
          <p:nvPr>
            <p:ph type="body" sz="quarter" idx="37"/>
          </p:nvPr>
        </p:nvSpPr>
        <p:spPr/>
        <p:txBody>
          <a:bodyPr/>
          <a:lstStyle/>
          <a:p>
            <a:endParaRPr lang="en-US" dirty="0"/>
          </a:p>
        </p:txBody>
      </p:sp>
      <p:pic>
        <p:nvPicPr>
          <p:cNvPr id="12" name="Picture 11">
            <a:extLst>
              <a:ext uri="{FF2B5EF4-FFF2-40B4-BE49-F238E27FC236}">
                <a16:creationId xmlns:a16="http://schemas.microsoft.com/office/drawing/2014/main" id="{B08CEC30-0124-4456-94EB-A1D22DEF0FDC}"/>
              </a:ext>
            </a:extLst>
          </p:cNvPr>
          <p:cNvPicPr>
            <a:picLocks noChangeAspect="1"/>
          </p:cNvPicPr>
          <p:nvPr/>
        </p:nvPicPr>
        <p:blipFill>
          <a:blip r:embed="rId2"/>
          <a:stretch>
            <a:fillRect/>
          </a:stretch>
        </p:blipFill>
        <p:spPr>
          <a:xfrm>
            <a:off x="703381" y="0"/>
            <a:ext cx="8063912" cy="4580780"/>
          </a:xfrm>
          <a:prstGeom prst="rect">
            <a:avLst/>
          </a:prstGeom>
        </p:spPr>
      </p:pic>
    </p:spTree>
    <p:extLst>
      <p:ext uri="{BB962C8B-B14F-4D97-AF65-F5344CB8AC3E}">
        <p14:creationId xmlns:p14="http://schemas.microsoft.com/office/powerpoint/2010/main" val="1132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A820AA-FC66-4E9F-A764-EFC1B7C98E83}"/>
              </a:ext>
            </a:extLst>
          </p:cNvPr>
          <p:cNvSpPr>
            <a:spLocks noGrp="1"/>
          </p:cNvSpPr>
          <p:nvPr>
            <p:ph type="sldNum" sz="quarter" idx="12"/>
          </p:nvPr>
        </p:nvSpPr>
        <p:spPr/>
        <p:txBody>
          <a:bodyPr/>
          <a:lstStyle/>
          <a:p>
            <a:fld id="{935F4044-894B-B74C-BA70-A76DFBF02618}" type="slidenum">
              <a:rPr lang="en-US" smtClean="0"/>
              <a:pPr/>
              <a:t>62</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1DF65103-2959-4292-B4B2-66E0B94C0339}"/>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7C408B00-748E-496F-80E8-74946308C1ED}"/>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2645390F-8F1B-45C7-AD9B-BCEF3F569DDA}"/>
              </a:ext>
            </a:extLst>
          </p:cNvPr>
          <p:cNvSpPr>
            <a:spLocks noGrp="1"/>
          </p:cNvSpPr>
          <p:nvPr>
            <p:ph type="body" sz="quarter" idx="27"/>
          </p:nvPr>
        </p:nvSpPr>
        <p:spPr>
          <a:xfrm>
            <a:off x="762000" y="227373"/>
            <a:ext cx="7769772" cy="1018592"/>
          </a:xfrm>
        </p:spPr>
        <p:txBody>
          <a:bodyPr/>
          <a:lstStyle/>
          <a:p>
            <a:r>
              <a:rPr lang="en-US" b="0" dirty="0">
                <a:solidFill>
                  <a:srgbClr val="C00000"/>
                </a:solidFill>
              </a:rPr>
              <a:t>Cleaning and Disinfection</a:t>
            </a:r>
          </a:p>
        </p:txBody>
      </p:sp>
      <p:sp>
        <p:nvSpPr>
          <p:cNvPr id="6" name="Content Placeholder 5">
            <a:extLst>
              <a:ext uri="{FF2B5EF4-FFF2-40B4-BE49-F238E27FC236}">
                <a16:creationId xmlns:a16="http://schemas.microsoft.com/office/drawing/2014/main" id="{14009C40-53DB-409B-BC53-A052B885C7E0}"/>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F22A1987-D1E5-4117-A70E-61EBF084FE59}"/>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2AF52CFD-184A-498D-A9EE-9886784C6760}"/>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211BF089-366F-40E1-A4CD-AAC030629529}"/>
              </a:ext>
            </a:extLst>
          </p:cNvPr>
          <p:cNvSpPr>
            <a:spLocks noGrp="1"/>
          </p:cNvSpPr>
          <p:nvPr>
            <p:ph type="body" sz="quarter" idx="35"/>
          </p:nvPr>
        </p:nvSpPr>
        <p:spPr>
          <a:xfrm>
            <a:off x="914400" y="1428750"/>
            <a:ext cx="7772400" cy="2667000"/>
          </a:xfrm>
        </p:spPr>
        <p:txBody>
          <a:bodyPr/>
          <a:lstStyle/>
          <a:p>
            <a:pPr marL="0" indent="0">
              <a:buNone/>
            </a:pPr>
            <a:r>
              <a:rPr lang="en-US" dirty="0"/>
              <a:t>SBUH implements policies and procedures for cleaning, disinfection, and hand hygiene, along with the other provisions required by OSHA’s COVID-19 ETS, as part of a multi-layered infection control approach. </a:t>
            </a:r>
          </a:p>
          <a:p>
            <a:endParaRPr lang="en-US" dirty="0"/>
          </a:p>
          <a:p>
            <a:pPr marL="0" indent="0">
              <a:buNone/>
            </a:pPr>
            <a:r>
              <a:rPr lang="en-US" dirty="0"/>
              <a:t>SBUH implements cleaning and disinfecting protocols in patient care areas consistent with guidance provided by cognizant authorities, including the CDC and NYS Department of Health (DOH), implemented with the support of  Healthcare Epidemiology.  In all areas, high-touch surfaces and equipment are frequently cleaned.  Alcohol-based hand sanitizer (minimum 60% alcohol) and handwashing facilities are readily available throughout the facility, and their use is strongly encouraged.  See </a:t>
            </a:r>
            <a:r>
              <a:rPr lang="en-US" i="1" dirty="0"/>
              <a:t>IC0003 Hand Hygiene.</a:t>
            </a:r>
            <a:endParaRPr lang="en-US" dirty="0"/>
          </a:p>
          <a:p>
            <a:pPr marL="0" indent="0">
              <a:buNone/>
            </a:pPr>
            <a:r>
              <a:rPr lang="en-US" dirty="0"/>
              <a:t> </a:t>
            </a:r>
          </a:p>
          <a:p>
            <a:endParaRPr lang="en-US" dirty="0"/>
          </a:p>
        </p:txBody>
      </p:sp>
      <p:sp>
        <p:nvSpPr>
          <p:cNvPr id="10" name="Content Placeholder 9">
            <a:extLst>
              <a:ext uri="{FF2B5EF4-FFF2-40B4-BE49-F238E27FC236}">
                <a16:creationId xmlns:a16="http://schemas.microsoft.com/office/drawing/2014/main" id="{89BD10DB-0A68-4524-A36A-E0153593DB54}"/>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A79E2361-1EA0-4262-BE57-C500E0553FAB}"/>
              </a:ext>
            </a:extLst>
          </p:cNvPr>
          <p:cNvSpPr>
            <a:spLocks noGrp="1"/>
          </p:cNvSpPr>
          <p:nvPr>
            <p:ph type="body" sz="quarter" idx="37"/>
          </p:nvPr>
        </p:nvSpPr>
        <p:spPr/>
        <p:txBody>
          <a:bodyPr/>
          <a:lstStyle/>
          <a:p>
            <a:endParaRPr lang="en-US" dirty="0"/>
          </a:p>
        </p:txBody>
      </p:sp>
    </p:spTree>
    <p:extLst>
      <p:ext uri="{BB962C8B-B14F-4D97-AF65-F5344CB8AC3E}">
        <p14:creationId xmlns:p14="http://schemas.microsoft.com/office/powerpoint/2010/main" val="12754630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75C078-9054-4CFC-919C-8C600218977B}"/>
              </a:ext>
            </a:extLst>
          </p:cNvPr>
          <p:cNvSpPr>
            <a:spLocks noGrp="1"/>
          </p:cNvSpPr>
          <p:nvPr>
            <p:ph type="sldNum" sz="quarter" idx="12"/>
          </p:nvPr>
        </p:nvSpPr>
        <p:spPr/>
        <p:txBody>
          <a:bodyPr/>
          <a:lstStyle/>
          <a:p>
            <a:fld id="{935F4044-894B-B74C-BA70-A76DFBF02618}" type="slidenum">
              <a:rPr lang="en-US" smtClean="0"/>
              <a:pPr/>
              <a:t>63</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24CF3485-33CB-447A-8508-4F19EAF59F99}"/>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549806E5-EE5B-4CCA-B689-226C7441BF10}"/>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6FD09E11-B4BE-4E8C-8604-A678C77F3C67}"/>
              </a:ext>
            </a:extLst>
          </p:cNvPr>
          <p:cNvSpPr>
            <a:spLocks noGrp="1"/>
          </p:cNvSpPr>
          <p:nvPr>
            <p:ph type="body" sz="quarter" idx="27"/>
          </p:nvPr>
        </p:nvSpPr>
        <p:spPr/>
        <p:txBody>
          <a:bodyPr/>
          <a:lstStyle/>
          <a:p>
            <a:endParaRPr lang="en-US" dirty="0"/>
          </a:p>
        </p:txBody>
      </p:sp>
      <p:sp>
        <p:nvSpPr>
          <p:cNvPr id="6" name="Content Placeholder 5">
            <a:extLst>
              <a:ext uri="{FF2B5EF4-FFF2-40B4-BE49-F238E27FC236}">
                <a16:creationId xmlns:a16="http://schemas.microsoft.com/office/drawing/2014/main" id="{874D48F3-9AC7-41F8-8296-8ADAB97AAEFB}"/>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1A437A65-5A90-40B0-BF49-AE0BD9C20717}"/>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FB449F8D-F580-4C8A-9632-BCCF9F330C6D}"/>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E2358FE6-F208-4875-8232-3BEBA205FDE3}"/>
              </a:ext>
            </a:extLst>
          </p:cNvPr>
          <p:cNvSpPr>
            <a:spLocks noGrp="1"/>
          </p:cNvSpPr>
          <p:nvPr>
            <p:ph type="body" sz="quarter" idx="35"/>
          </p:nvPr>
        </p:nvSpPr>
        <p:spPr>
          <a:xfrm>
            <a:off x="914400" y="1428750"/>
            <a:ext cx="7769772" cy="2667000"/>
          </a:xfrm>
        </p:spPr>
        <p:txBody>
          <a:bodyPr/>
          <a:lstStyle/>
          <a:p>
            <a:pPr marL="0" indent="0">
              <a:buNone/>
            </a:pPr>
            <a:r>
              <a:rPr lang="en-US" dirty="0"/>
              <a:t>In patient care areas, resident rooms, and for medical devices and equipment:</a:t>
            </a:r>
          </a:p>
          <a:p>
            <a:endParaRPr lang="en-US" dirty="0"/>
          </a:p>
          <a:p>
            <a:pPr>
              <a:buFont typeface="Wingdings" panose="05000000000000000000" pitchFamily="2" charset="2"/>
              <a:buChar char="Ø"/>
            </a:pPr>
            <a:r>
              <a:rPr lang="en-US" dirty="0"/>
              <a:t>SBUH follows standard practices for cleaning and disinfection of surfaces and equipment in accordance with CDC’s “</a:t>
            </a:r>
            <a:r>
              <a:rPr lang="en-US" u="sng" dirty="0">
                <a:hlinkClick r:id="rId2"/>
              </a:rPr>
              <a:t>COVID-19 Infection Prevention and Control Recommendations</a:t>
            </a:r>
            <a:r>
              <a:rPr lang="en-US" dirty="0"/>
              <a:t>” and CDC’s “</a:t>
            </a:r>
            <a:r>
              <a:rPr lang="en-US" u="sng" dirty="0">
                <a:hlinkClick r:id="rId3"/>
              </a:rPr>
              <a:t>Guidelines for Environmental Infection Control</a:t>
            </a:r>
            <a:r>
              <a:rPr lang="en-US" dirty="0"/>
              <a:t>.” </a:t>
            </a:r>
          </a:p>
          <a:p>
            <a:pPr marL="0" indent="0">
              <a:buNone/>
            </a:pPr>
            <a:r>
              <a:rPr lang="en-US" dirty="0"/>
              <a:t> </a:t>
            </a:r>
          </a:p>
          <a:p>
            <a:pPr>
              <a:buFont typeface="Wingdings" panose="05000000000000000000" pitchFamily="2" charset="2"/>
              <a:buChar char="Ø"/>
            </a:pPr>
            <a:r>
              <a:rPr lang="en-US" dirty="0"/>
              <a:t>See also </a:t>
            </a:r>
            <a:r>
              <a:rPr lang="en-US" i="1" dirty="0"/>
              <a:t>IC0013 Patient Care Equipment Cleaning</a:t>
            </a:r>
            <a:r>
              <a:rPr lang="en-US" dirty="0"/>
              <a:t>.</a:t>
            </a:r>
          </a:p>
          <a:p>
            <a:pPr marL="0" indent="0">
              <a:buNone/>
            </a:pPr>
            <a:r>
              <a:rPr lang="en-US" dirty="0"/>
              <a:t> </a:t>
            </a:r>
          </a:p>
          <a:p>
            <a:endParaRPr lang="en-US" dirty="0"/>
          </a:p>
        </p:txBody>
      </p:sp>
      <p:sp>
        <p:nvSpPr>
          <p:cNvPr id="10" name="Content Placeholder 9">
            <a:extLst>
              <a:ext uri="{FF2B5EF4-FFF2-40B4-BE49-F238E27FC236}">
                <a16:creationId xmlns:a16="http://schemas.microsoft.com/office/drawing/2014/main" id="{10AFBFA5-2277-4EB7-A638-F6891BCA5CBF}"/>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F9EE9455-5FCD-419F-B466-CA126E05BE2E}"/>
              </a:ext>
            </a:extLst>
          </p:cNvPr>
          <p:cNvSpPr>
            <a:spLocks noGrp="1"/>
          </p:cNvSpPr>
          <p:nvPr>
            <p:ph type="body" sz="quarter" idx="37"/>
          </p:nvPr>
        </p:nvSpPr>
        <p:spPr/>
        <p:txBody>
          <a:bodyPr/>
          <a:lstStyle/>
          <a:p>
            <a:endParaRPr lang="en-US" dirty="0"/>
          </a:p>
        </p:txBody>
      </p:sp>
    </p:spTree>
    <p:extLst>
      <p:ext uri="{BB962C8B-B14F-4D97-AF65-F5344CB8AC3E}">
        <p14:creationId xmlns:p14="http://schemas.microsoft.com/office/powerpoint/2010/main" val="31687431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2A91AC-2C05-4150-A4D6-A31C0FDF0C5B}"/>
              </a:ext>
            </a:extLst>
          </p:cNvPr>
          <p:cNvSpPr>
            <a:spLocks noGrp="1"/>
          </p:cNvSpPr>
          <p:nvPr>
            <p:ph type="sldNum" sz="quarter" idx="12"/>
          </p:nvPr>
        </p:nvSpPr>
        <p:spPr/>
        <p:txBody>
          <a:bodyPr/>
          <a:lstStyle/>
          <a:p>
            <a:fld id="{935F4044-894B-B74C-BA70-A76DFBF02618}" type="slidenum">
              <a:rPr lang="en-US" smtClean="0"/>
              <a:pPr/>
              <a:t>64</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9CBAC39D-A983-40B3-8BFF-C39C2BD0C9F0}"/>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5EF0D96D-C1D2-4207-B048-15724BA221B6}"/>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554ACCBD-02FD-4EF6-BF0A-4860D8E5A26D}"/>
              </a:ext>
            </a:extLst>
          </p:cNvPr>
          <p:cNvSpPr>
            <a:spLocks noGrp="1"/>
          </p:cNvSpPr>
          <p:nvPr>
            <p:ph type="body" sz="quarter" idx="27"/>
          </p:nvPr>
        </p:nvSpPr>
        <p:spPr/>
        <p:txBody>
          <a:bodyPr/>
          <a:lstStyle/>
          <a:p>
            <a:endParaRPr lang="en-US" dirty="0"/>
          </a:p>
        </p:txBody>
      </p:sp>
      <p:sp>
        <p:nvSpPr>
          <p:cNvPr id="6" name="Content Placeholder 5">
            <a:extLst>
              <a:ext uri="{FF2B5EF4-FFF2-40B4-BE49-F238E27FC236}">
                <a16:creationId xmlns:a16="http://schemas.microsoft.com/office/drawing/2014/main" id="{C0C267BF-69E2-44AB-8389-9F09AF9FB89C}"/>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20311CA5-BD3F-4997-A4B2-9CF174E99BB3}"/>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3D0E3A5F-1963-45DB-B67F-10BB10C62E4A}"/>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7667A45A-5FE1-4292-9E82-87C644991E26}"/>
              </a:ext>
            </a:extLst>
          </p:cNvPr>
          <p:cNvSpPr>
            <a:spLocks noGrp="1"/>
          </p:cNvSpPr>
          <p:nvPr>
            <p:ph type="body" sz="quarter" idx="35"/>
          </p:nvPr>
        </p:nvSpPr>
        <p:spPr>
          <a:xfrm>
            <a:off x="914400" y="367608"/>
            <a:ext cx="7769772" cy="2667000"/>
          </a:xfrm>
        </p:spPr>
        <p:txBody>
          <a:bodyPr/>
          <a:lstStyle/>
          <a:p>
            <a:pPr marL="0" indent="0">
              <a:buNone/>
            </a:pPr>
            <a:r>
              <a:rPr lang="en-US" dirty="0"/>
              <a:t>In all other areas:</a:t>
            </a:r>
          </a:p>
          <a:p>
            <a:endParaRPr lang="en-US" dirty="0"/>
          </a:p>
          <a:p>
            <a:pPr>
              <a:buFont typeface="Wingdings" panose="05000000000000000000" pitchFamily="2" charset="2"/>
              <a:buChar char="Ø"/>
            </a:pPr>
            <a:r>
              <a:rPr lang="en-US" dirty="0"/>
              <a:t>SBUH requires the cleaning of high-touch surfaces and equipment at least once a day, following manufacturers’ instructions for the application of cleaners.</a:t>
            </a:r>
          </a:p>
          <a:p>
            <a:pPr>
              <a:buFont typeface="Wingdings" panose="05000000000000000000" pitchFamily="2" charset="2"/>
              <a:buChar char="Ø"/>
            </a:pPr>
            <a:endParaRPr lang="en-US" dirty="0"/>
          </a:p>
          <a:p>
            <a:pPr>
              <a:buFont typeface="Wingdings" panose="05000000000000000000" pitchFamily="2" charset="2"/>
              <a:buChar char="Ø"/>
            </a:pPr>
            <a:r>
              <a:rPr lang="en-US" dirty="0"/>
              <a:t>When a person who is COVID-19 positive has been in the workplace within the last 24 hours, SBUH requires cleaning and disinfection, in accordance with CDC’s “</a:t>
            </a:r>
            <a:r>
              <a:rPr lang="en-US" u="sng" dirty="0">
                <a:hlinkClick r:id="rId2"/>
              </a:rPr>
              <a:t>Cleaning and Disinfecting Guidance</a:t>
            </a:r>
            <a:r>
              <a:rPr lang="en-US" dirty="0"/>
              <a:t>,” of any areas, materials, and equipment that have likely been contaminated by that person (e.g., rooms they occupied, items they touched). </a:t>
            </a:r>
          </a:p>
          <a:p>
            <a:pPr marL="0" indent="0">
              <a:buNone/>
            </a:pPr>
            <a:r>
              <a:rPr lang="en-US" dirty="0"/>
              <a:t> </a:t>
            </a:r>
          </a:p>
          <a:p>
            <a:pPr>
              <a:buFont typeface="Wingdings" panose="05000000000000000000" pitchFamily="2" charset="2"/>
              <a:buChar char="Ø"/>
            </a:pPr>
            <a:r>
              <a:rPr lang="en-US" dirty="0"/>
              <a:t>SBUH provides alcohol-based hand rub that is at least 60% alcohol or provides readily accessible handwashing facilities. In addition, signs are posted encouraging frequent handwashing and the use of hand sanitizers.</a:t>
            </a:r>
          </a:p>
          <a:p>
            <a:endParaRPr lang="en-US" dirty="0"/>
          </a:p>
        </p:txBody>
      </p:sp>
      <p:sp>
        <p:nvSpPr>
          <p:cNvPr id="10" name="Content Placeholder 9">
            <a:extLst>
              <a:ext uri="{FF2B5EF4-FFF2-40B4-BE49-F238E27FC236}">
                <a16:creationId xmlns:a16="http://schemas.microsoft.com/office/drawing/2014/main" id="{FC4302E3-EC1B-424D-9A5C-754C4D0F968D}"/>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51B050A5-46B3-4629-AD94-B1CEEFD4CCD6}"/>
              </a:ext>
            </a:extLst>
          </p:cNvPr>
          <p:cNvSpPr>
            <a:spLocks noGrp="1"/>
          </p:cNvSpPr>
          <p:nvPr>
            <p:ph type="body" sz="quarter" idx="37"/>
          </p:nvPr>
        </p:nvSpPr>
        <p:spPr/>
        <p:txBody>
          <a:bodyPr/>
          <a:lstStyle/>
          <a:p>
            <a:endParaRPr lang="en-US" dirty="0"/>
          </a:p>
        </p:txBody>
      </p:sp>
    </p:spTree>
    <p:extLst>
      <p:ext uri="{BB962C8B-B14F-4D97-AF65-F5344CB8AC3E}">
        <p14:creationId xmlns:p14="http://schemas.microsoft.com/office/powerpoint/2010/main" val="32510988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990E05-88A6-4A3C-BC4A-2BBC9B3C326C}"/>
              </a:ext>
            </a:extLst>
          </p:cNvPr>
          <p:cNvSpPr>
            <a:spLocks noGrp="1"/>
          </p:cNvSpPr>
          <p:nvPr>
            <p:ph type="sldNum" sz="quarter" idx="12"/>
          </p:nvPr>
        </p:nvSpPr>
        <p:spPr/>
        <p:txBody>
          <a:bodyPr/>
          <a:lstStyle/>
          <a:p>
            <a:fld id="{935F4044-894B-B74C-BA70-A76DFBF02618}" type="slidenum">
              <a:rPr lang="en-US" smtClean="0"/>
              <a:pPr/>
              <a:t>65</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9509775A-22B2-4D33-A876-6949D4266ECF}"/>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44865B1E-273E-4C6D-87D6-2AE94C006A35}"/>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52C38A04-A438-4D70-8192-6EC92D382DC0}"/>
              </a:ext>
            </a:extLst>
          </p:cNvPr>
          <p:cNvSpPr>
            <a:spLocks noGrp="1"/>
          </p:cNvSpPr>
          <p:nvPr>
            <p:ph type="body" sz="quarter" idx="27"/>
          </p:nvPr>
        </p:nvSpPr>
        <p:spPr>
          <a:xfrm>
            <a:off x="687114" y="259123"/>
            <a:ext cx="7769772" cy="1018592"/>
          </a:xfrm>
        </p:spPr>
        <p:txBody>
          <a:bodyPr/>
          <a:lstStyle/>
          <a:p>
            <a:r>
              <a:rPr lang="en-US" b="0" i="1" dirty="0">
                <a:solidFill>
                  <a:srgbClr val="C00000"/>
                </a:solidFill>
              </a:rPr>
              <a:t>Ventilation</a:t>
            </a:r>
            <a:endParaRPr lang="en-US" b="0" dirty="0">
              <a:solidFill>
                <a:srgbClr val="C00000"/>
              </a:solidFill>
            </a:endParaRPr>
          </a:p>
          <a:p>
            <a:endParaRPr lang="en-US" dirty="0"/>
          </a:p>
        </p:txBody>
      </p:sp>
      <p:sp>
        <p:nvSpPr>
          <p:cNvPr id="6" name="Content Placeholder 5">
            <a:extLst>
              <a:ext uri="{FF2B5EF4-FFF2-40B4-BE49-F238E27FC236}">
                <a16:creationId xmlns:a16="http://schemas.microsoft.com/office/drawing/2014/main" id="{A19051C6-3CC6-46C3-8A46-9E401CEDCE5F}"/>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30006B78-2EF6-4EBC-A18E-1847D70C7082}"/>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AC997A02-FF41-42D9-BC17-465198E97D7F}"/>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0D4551E2-9024-4EAF-932D-7D59B85CEAB9}"/>
              </a:ext>
            </a:extLst>
          </p:cNvPr>
          <p:cNvSpPr>
            <a:spLocks noGrp="1"/>
          </p:cNvSpPr>
          <p:nvPr>
            <p:ph type="body" sz="quarter" idx="35"/>
          </p:nvPr>
        </p:nvSpPr>
        <p:spPr>
          <a:xfrm>
            <a:off x="914400" y="1428750"/>
            <a:ext cx="7769772" cy="2667000"/>
          </a:xfrm>
        </p:spPr>
        <p:txBody>
          <a:bodyPr/>
          <a:lstStyle/>
          <a:p>
            <a:pPr marL="0" indent="0">
              <a:buNone/>
            </a:pPr>
            <a:endParaRPr lang="en-US" dirty="0"/>
          </a:p>
          <a:p>
            <a:pPr marL="0" indent="0">
              <a:buNone/>
            </a:pPr>
            <a:r>
              <a:rPr lang="en-US" dirty="0"/>
              <a:t>SBUH has reviewed its HVAC (air handling) system and confirmed its operation is generally within the manufacturers’ instructions and design specifications.  Filtration has been improved in response to COVID and filters are rated MERV-13 or higher, and outdoor air intake has been increased.  Airborne Infection Isolation Rooms are maintained and operated appropriately.  Intakes are cleaned, maintained, and cleared of debris.</a:t>
            </a:r>
          </a:p>
          <a:p>
            <a:endParaRPr lang="en-US" dirty="0"/>
          </a:p>
        </p:txBody>
      </p:sp>
      <p:sp>
        <p:nvSpPr>
          <p:cNvPr id="10" name="Content Placeholder 9">
            <a:extLst>
              <a:ext uri="{FF2B5EF4-FFF2-40B4-BE49-F238E27FC236}">
                <a16:creationId xmlns:a16="http://schemas.microsoft.com/office/drawing/2014/main" id="{BB38E7A0-8131-4C5A-9687-9DA360D1D263}"/>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010C21D4-D22C-4DD1-85C9-B5192DF4AF1B}"/>
              </a:ext>
            </a:extLst>
          </p:cNvPr>
          <p:cNvSpPr>
            <a:spLocks noGrp="1"/>
          </p:cNvSpPr>
          <p:nvPr>
            <p:ph type="body" sz="quarter" idx="37"/>
          </p:nvPr>
        </p:nvSpPr>
        <p:spPr/>
        <p:txBody>
          <a:bodyPr/>
          <a:lstStyle/>
          <a:p>
            <a:endParaRPr lang="en-US" dirty="0"/>
          </a:p>
        </p:txBody>
      </p:sp>
    </p:spTree>
    <p:extLst>
      <p:ext uri="{BB962C8B-B14F-4D97-AF65-F5344CB8AC3E}">
        <p14:creationId xmlns:p14="http://schemas.microsoft.com/office/powerpoint/2010/main" val="40622189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007939-ADAA-471D-BCED-CB220FE62C14}"/>
              </a:ext>
            </a:extLst>
          </p:cNvPr>
          <p:cNvSpPr>
            <a:spLocks noGrp="1"/>
          </p:cNvSpPr>
          <p:nvPr>
            <p:ph type="sldNum" sz="quarter" idx="12"/>
          </p:nvPr>
        </p:nvSpPr>
        <p:spPr/>
        <p:txBody>
          <a:bodyPr/>
          <a:lstStyle/>
          <a:p>
            <a:fld id="{935F4044-894B-B74C-BA70-A76DFBF02618}" type="slidenum">
              <a:rPr lang="en-US" smtClean="0"/>
              <a:pPr/>
              <a:t>66</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CB913184-0F35-4AFA-AC4C-AD8C9B4B8B5D}"/>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D373A285-FA24-4562-B219-5C450870E99E}"/>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DC254351-8BF3-4310-A81A-BC5C238ED29F}"/>
              </a:ext>
            </a:extLst>
          </p:cNvPr>
          <p:cNvSpPr>
            <a:spLocks noGrp="1"/>
          </p:cNvSpPr>
          <p:nvPr>
            <p:ph type="body" sz="quarter" idx="27"/>
          </p:nvPr>
        </p:nvSpPr>
        <p:spPr/>
        <p:txBody>
          <a:bodyPr/>
          <a:lstStyle/>
          <a:p>
            <a:endParaRPr lang="en-US" dirty="0"/>
          </a:p>
        </p:txBody>
      </p:sp>
      <p:sp>
        <p:nvSpPr>
          <p:cNvPr id="6" name="Content Placeholder 5">
            <a:extLst>
              <a:ext uri="{FF2B5EF4-FFF2-40B4-BE49-F238E27FC236}">
                <a16:creationId xmlns:a16="http://schemas.microsoft.com/office/drawing/2014/main" id="{D27C596F-5257-41EE-ACB9-BAE5B9FE7969}"/>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DF0432EE-4181-443A-89C6-C1F5023CFD5E}"/>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DF6ED64E-C8A1-4376-B5F2-7C5F2E617A34}"/>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CBBDE3D2-1375-4C29-885E-48F7807720DF}"/>
              </a:ext>
            </a:extLst>
          </p:cNvPr>
          <p:cNvSpPr>
            <a:spLocks noGrp="1"/>
          </p:cNvSpPr>
          <p:nvPr>
            <p:ph type="body" sz="quarter" idx="35"/>
          </p:nvPr>
        </p:nvSpPr>
        <p:spPr>
          <a:xfrm>
            <a:off x="914400" y="333958"/>
            <a:ext cx="7772400" cy="3761792"/>
          </a:xfrm>
        </p:spPr>
        <p:txBody>
          <a:bodyPr/>
          <a:lstStyle/>
          <a:p>
            <a:pPr marL="0" indent="0">
              <a:buNone/>
            </a:pPr>
            <a:r>
              <a:rPr lang="en-US" dirty="0"/>
              <a:t>SBUH has implemented policies and procedures for each facility’s heating, ventilation, and air conditioning (HVAC) system and ensures that: </a:t>
            </a:r>
          </a:p>
          <a:p>
            <a:pPr marL="0" indent="0">
              <a:buNone/>
            </a:pPr>
            <a:r>
              <a:rPr lang="en-US" dirty="0"/>
              <a:t> </a:t>
            </a:r>
          </a:p>
          <a:p>
            <a:pPr lvl="0">
              <a:buFont typeface="Wingdings" panose="05000000000000000000" pitchFamily="2" charset="2"/>
              <a:buChar char="ü"/>
            </a:pPr>
            <a:r>
              <a:rPr lang="en-US" sz="1400" dirty="0"/>
              <a:t>The HVAC system(s) is used in accordance with the manufacturer’s instructions and the design specifications of the HVAC system(s);</a:t>
            </a:r>
          </a:p>
          <a:p>
            <a:pPr lvl="0">
              <a:buFont typeface="Wingdings" panose="05000000000000000000" pitchFamily="2" charset="2"/>
              <a:buChar char="ü"/>
            </a:pPr>
            <a:r>
              <a:rPr lang="en-US" sz="1400" dirty="0"/>
              <a:t>The amount of outside air circulated through the HVAC system(s) and the number of air changes per hour are maximized to the extent appropriate; </a:t>
            </a:r>
          </a:p>
          <a:p>
            <a:pPr lvl="0">
              <a:buFont typeface="Wingdings" panose="05000000000000000000" pitchFamily="2" charset="2"/>
              <a:buChar char="ü"/>
            </a:pPr>
            <a:r>
              <a:rPr lang="en-US" sz="1400" dirty="0"/>
              <a:t>All air filters are rated Minimum Efficiency Reporting Value (MERV) 13 or higher, if compatible with the HVAC system(s); if not compatible, the filter with the highest compatible filtering efficiency is used;</a:t>
            </a:r>
          </a:p>
          <a:p>
            <a:pPr lvl="0">
              <a:buFont typeface="Wingdings" panose="05000000000000000000" pitchFamily="2" charset="2"/>
              <a:buChar char="ü"/>
            </a:pPr>
            <a:r>
              <a:rPr lang="en-US" sz="1400" dirty="0"/>
              <a:t>All air filters are maintained and replaced as necessary to ensure the proper function and performance of the HVAC system; </a:t>
            </a:r>
          </a:p>
          <a:p>
            <a:pPr lvl="0">
              <a:buFont typeface="Wingdings" panose="05000000000000000000" pitchFamily="2" charset="2"/>
              <a:buChar char="ü"/>
            </a:pPr>
            <a:r>
              <a:rPr lang="en-US" sz="1400" dirty="0"/>
              <a:t>All intake ports that provide outside air to the HVAC system(s) are cleaned, maintained, and cleared of any debris that may affect the function and performance of the HVAC system(s); and</a:t>
            </a:r>
          </a:p>
          <a:p>
            <a:pPr lvl="0">
              <a:buFont typeface="Wingdings" panose="05000000000000000000" pitchFamily="2" charset="2"/>
              <a:buChar char="ü"/>
            </a:pPr>
            <a:r>
              <a:rPr lang="en-US" sz="1400" dirty="0"/>
              <a:t>Existing airborne infection isolation rooms (AIIRs), if any, are maintained and operated in accordance with their design and construction criteria.</a:t>
            </a:r>
          </a:p>
          <a:p>
            <a:r>
              <a:rPr lang="en-US" dirty="0"/>
              <a:t> </a:t>
            </a:r>
          </a:p>
          <a:p>
            <a:endParaRPr lang="en-US" dirty="0"/>
          </a:p>
        </p:txBody>
      </p:sp>
      <p:sp>
        <p:nvSpPr>
          <p:cNvPr id="10" name="Content Placeholder 9">
            <a:extLst>
              <a:ext uri="{FF2B5EF4-FFF2-40B4-BE49-F238E27FC236}">
                <a16:creationId xmlns:a16="http://schemas.microsoft.com/office/drawing/2014/main" id="{23D05E46-993B-4E7E-B866-295E37A4E110}"/>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B72F9691-DF99-49CD-9CD5-BCDF2284D02F}"/>
              </a:ext>
            </a:extLst>
          </p:cNvPr>
          <p:cNvSpPr>
            <a:spLocks noGrp="1"/>
          </p:cNvSpPr>
          <p:nvPr>
            <p:ph type="body" sz="quarter" idx="37"/>
          </p:nvPr>
        </p:nvSpPr>
        <p:spPr/>
        <p:txBody>
          <a:bodyPr/>
          <a:lstStyle/>
          <a:p>
            <a:endParaRPr lang="en-US" dirty="0"/>
          </a:p>
        </p:txBody>
      </p:sp>
    </p:spTree>
    <p:extLst>
      <p:ext uri="{BB962C8B-B14F-4D97-AF65-F5344CB8AC3E}">
        <p14:creationId xmlns:p14="http://schemas.microsoft.com/office/powerpoint/2010/main" val="23633641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BD849C-AE62-4F59-87C9-29FC7BCC1902}"/>
              </a:ext>
            </a:extLst>
          </p:cNvPr>
          <p:cNvSpPr>
            <a:spLocks noGrp="1"/>
          </p:cNvSpPr>
          <p:nvPr>
            <p:ph type="sldNum" sz="quarter" idx="12"/>
          </p:nvPr>
        </p:nvSpPr>
        <p:spPr/>
        <p:txBody>
          <a:bodyPr/>
          <a:lstStyle/>
          <a:p>
            <a:fld id="{935F4044-894B-B74C-BA70-A76DFBF02618}" type="slidenum">
              <a:rPr lang="en-US" smtClean="0"/>
              <a:pPr/>
              <a:t>67</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32E88E76-50F5-486E-A345-B2C4EF948B5D}"/>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B3F1EAED-94E6-488E-8BF0-230434BBA334}"/>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7EAFBC53-2A91-4517-A3CE-0934A5D7B2AB}"/>
              </a:ext>
            </a:extLst>
          </p:cNvPr>
          <p:cNvSpPr>
            <a:spLocks noGrp="1"/>
          </p:cNvSpPr>
          <p:nvPr>
            <p:ph type="body" sz="quarter" idx="27"/>
          </p:nvPr>
        </p:nvSpPr>
        <p:spPr>
          <a:xfrm>
            <a:off x="762000" y="278441"/>
            <a:ext cx="7769772" cy="1018592"/>
          </a:xfrm>
        </p:spPr>
        <p:txBody>
          <a:bodyPr/>
          <a:lstStyle/>
          <a:p>
            <a:r>
              <a:rPr lang="en-US" b="0" dirty="0">
                <a:solidFill>
                  <a:srgbClr val="C00000"/>
                </a:solidFill>
              </a:rPr>
              <a:t>Coordination with Other Employers </a:t>
            </a:r>
          </a:p>
          <a:p>
            <a:endParaRPr lang="en-US" dirty="0"/>
          </a:p>
        </p:txBody>
      </p:sp>
      <p:sp>
        <p:nvSpPr>
          <p:cNvPr id="6" name="Content Placeholder 5">
            <a:extLst>
              <a:ext uri="{FF2B5EF4-FFF2-40B4-BE49-F238E27FC236}">
                <a16:creationId xmlns:a16="http://schemas.microsoft.com/office/drawing/2014/main" id="{9FD1ACA5-18F1-46BF-A601-C108C9A95D6A}"/>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49139719-F6A1-4362-B5BE-ED8E8829A89D}"/>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AADFEDBA-EB0C-4C2C-B95E-6B220A459DF1}"/>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DF6249E5-3FE1-4B77-B82A-8182177C74A1}"/>
              </a:ext>
            </a:extLst>
          </p:cNvPr>
          <p:cNvSpPr>
            <a:spLocks noGrp="1"/>
          </p:cNvSpPr>
          <p:nvPr>
            <p:ph type="body" sz="quarter" idx="35"/>
          </p:nvPr>
        </p:nvSpPr>
        <p:spPr>
          <a:xfrm>
            <a:off x="912540" y="1573497"/>
            <a:ext cx="7769772" cy="2667000"/>
          </a:xfrm>
        </p:spPr>
        <p:txBody>
          <a:bodyPr/>
          <a:lstStyle/>
          <a:p>
            <a:pPr marL="0" indent="0">
              <a:buNone/>
            </a:pPr>
            <a:r>
              <a:rPr lang="en-US" dirty="0"/>
              <a:t>SBUH communicates COVID-19 plans and procedures with all other employers that share the same worksite and will coordinate with each employer to ensure that all workers are protected. SBUH adjusts this COVID-19 plan to address any particular hazards presented by employees of other employers at the worksite. Other employer employees are addressed by the University </a:t>
            </a:r>
            <a:r>
              <a:rPr lang="en-US" u="sng" dirty="0">
                <a:hlinkClick r:id="rId2"/>
              </a:rPr>
              <a:t>P601 Guests/Visitors Policy</a:t>
            </a:r>
            <a:r>
              <a:rPr lang="en-US" dirty="0"/>
              <a:t>, which includes:</a:t>
            </a:r>
          </a:p>
          <a:p>
            <a:pPr marL="0" indent="0">
              <a:buNone/>
            </a:pPr>
            <a:r>
              <a:rPr lang="en-US" dirty="0"/>
              <a:t> </a:t>
            </a:r>
          </a:p>
          <a:p>
            <a:endParaRPr lang="en-US" dirty="0"/>
          </a:p>
        </p:txBody>
      </p:sp>
      <p:sp>
        <p:nvSpPr>
          <p:cNvPr id="10" name="Content Placeholder 9">
            <a:extLst>
              <a:ext uri="{FF2B5EF4-FFF2-40B4-BE49-F238E27FC236}">
                <a16:creationId xmlns:a16="http://schemas.microsoft.com/office/drawing/2014/main" id="{39CD528F-0F23-45CA-8390-7A97F8464548}"/>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85537FF1-FE06-4A73-A2FE-8D15C7C48992}"/>
              </a:ext>
            </a:extLst>
          </p:cNvPr>
          <p:cNvSpPr>
            <a:spLocks noGrp="1"/>
          </p:cNvSpPr>
          <p:nvPr>
            <p:ph type="body" sz="quarter" idx="37"/>
          </p:nvPr>
        </p:nvSpPr>
        <p:spPr/>
        <p:txBody>
          <a:bodyPr/>
          <a:lstStyle/>
          <a:p>
            <a:endParaRPr lang="en-US" dirty="0"/>
          </a:p>
        </p:txBody>
      </p:sp>
    </p:spTree>
    <p:extLst>
      <p:ext uri="{BB962C8B-B14F-4D97-AF65-F5344CB8AC3E}">
        <p14:creationId xmlns:p14="http://schemas.microsoft.com/office/powerpoint/2010/main" val="23843153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1D6009-84AC-4AAC-801D-32E299F03D94}"/>
              </a:ext>
            </a:extLst>
          </p:cNvPr>
          <p:cNvSpPr>
            <a:spLocks noGrp="1"/>
          </p:cNvSpPr>
          <p:nvPr>
            <p:ph type="sldNum" sz="quarter" idx="12"/>
          </p:nvPr>
        </p:nvSpPr>
        <p:spPr/>
        <p:txBody>
          <a:bodyPr/>
          <a:lstStyle/>
          <a:p>
            <a:fld id="{935F4044-894B-B74C-BA70-A76DFBF02618}" type="slidenum">
              <a:rPr lang="en-US" smtClean="0"/>
              <a:pPr/>
              <a:t>68</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E22D8567-DC73-43F1-9A9B-96BA01B5CA21}"/>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1FA9D4C4-49F3-4D0C-8646-29CC42349653}"/>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F176E56E-BB56-4288-A7D1-83DE19D448E9}"/>
              </a:ext>
            </a:extLst>
          </p:cNvPr>
          <p:cNvSpPr>
            <a:spLocks noGrp="1"/>
          </p:cNvSpPr>
          <p:nvPr>
            <p:ph type="body" sz="quarter" idx="27"/>
          </p:nvPr>
        </p:nvSpPr>
        <p:spPr/>
        <p:txBody>
          <a:bodyPr/>
          <a:lstStyle/>
          <a:p>
            <a:endParaRPr lang="en-US" dirty="0"/>
          </a:p>
        </p:txBody>
      </p:sp>
      <p:sp>
        <p:nvSpPr>
          <p:cNvPr id="6" name="Content Placeholder 5">
            <a:extLst>
              <a:ext uri="{FF2B5EF4-FFF2-40B4-BE49-F238E27FC236}">
                <a16:creationId xmlns:a16="http://schemas.microsoft.com/office/drawing/2014/main" id="{F2F23326-FC0A-4C09-96D0-166E84AD3AB4}"/>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4F28B762-6B16-4028-A659-605A9C4953E4}"/>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23F0C193-A754-4DE9-80A9-2929703503D4}"/>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934BFE9C-F47F-405D-A98D-8956482EA5C2}"/>
              </a:ext>
            </a:extLst>
          </p:cNvPr>
          <p:cNvSpPr>
            <a:spLocks noGrp="1"/>
          </p:cNvSpPr>
          <p:nvPr>
            <p:ph type="body" sz="quarter" idx="35"/>
          </p:nvPr>
        </p:nvSpPr>
        <p:spPr>
          <a:xfrm>
            <a:off x="914400" y="719486"/>
            <a:ext cx="7769772" cy="3376264"/>
          </a:xfrm>
        </p:spPr>
        <p:txBody>
          <a:bodyPr/>
          <a:lstStyle/>
          <a:p>
            <a:pPr marL="0" indent="0">
              <a:buNone/>
            </a:pPr>
            <a:r>
              <a:rPr lang="en-US" dirty="0"/>
              <a:t>Stony Brook University is committed to providing a safe and lawful environment for its students, faculty, staff, volunteers, and guests/visitors (which includes minors). This policy includes specific rules and procedures which must be followed by students, faculty, staff, volunteers, and guests/visitors, regardless of the length of their visit.</a:t>
            </a:r>
          </a:p>
          <a:p>
            <a:pPr marL="0" indent="0">
              <a:buNone/>
            </a:pPr>
            <a:endParaRPr lang="en-US" dirty="0"/>
          </a:p>
          <a:p>
            <a:pPr marL="0" indent="0">
              <a:buNone/>
            </a:pPr>
            <a:r>
              <a:rPr lang="en-US" dirty="0"/>
              <a:t>All guests/visitors and volunteers are required to adhere to all Stony Brook University policies and procedures and must comply with all applicable federal, state, and local laws.</a:t>
            </a:r>
          </a:p>
          <a:p>
            <a:endParaRPr lang="en-US" dirty="0"/>
          </a:p>
          <a:p>
            <a:pPr marL="0" indent="0">
              <a:buNone/>
            </a:pPr>
            <a:r>
              <a:rPr lang="en-US" dirty="0"/>
              <a:t>All visitors are required to follow programs, including masking and social distancing, in place at the time of their visit.  This includes all non-staff and non-patients.  </a:t>
            </a:r>
          </a:p>
          <a:p>
            <a:pPr marL="0" indent="0">
              <a:buNone/>
            </a:pPr>
            <a:r>
              <a:rPr lang="en-US" dirty="0"/>
              <a:t> </a:t>
            </a:r>
          </a:p>
          <a:p>
            <a:endParaRPr lang="en-US" dirty="0"/>
          </a:p>
        </p:txBody>
      </p:sp>
      <p:sp>
        <p:nvSpPr>
          <p:cNvPr id="10" name="Content Placeholder 9">
            <a:extLst>
              <a:ext uri="{FF2B5EF4-FFF2-40B4-BE49-F238E27FC236}">
                <a16:creationId xmlns:a16="http://schemas.microsoft.com/office/drawing/2014/main" id="{DCE487D7-C7DB-4D58-A374-76F2DA70E47D}"/>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C91449BF-309D-4CA6-8BA0-05E969551DCD}"/>
              </a:ext>
            </a:extLst>
          </p:cNvPr>
          <p:cNvSpPr>
            <a:spLocks noGrp="1"/>
          </p:cNvSpPr>
          <p:nvPr>
            <p:ph type="body" sz="quarter" idx="37"/>
          </p:nvPr>
        </p:nvSpPr>
        <p:spPr/>
        <p:txBody>
          <a:bodyPr/>
          <a:lstStyle/>
          <a:p>
            <a:endParaRPr lang="en-US" dirty="0"/>
          </a:p>
        </p:txBody>
      </p:sp>
    </p:spTree>
    <p:extLst>
      <p:ext uri="{BB962C8B-B14F-4D97-AF65-F5344CB8AC3E}">
        <p14:creationId xmlns:p14="http://schemas.microsoft.com/office/powerpoint/2010/main" val="36306004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34B667-2AD5-4317-B0DE-3F1F1C670086}"/>
              </a:ext>
            </a:extLst>
          </p:cNvPr>
          <p:cNvSpPr>
            <a:spLocks noGrp="1"/>
          </p:cNvSpPr>
          <p:nvPr>
            <p:ph type="sldNum" sz="quarter" idx="12"/>
          </p:nvPr>
        </p:nvSpPr>
        <p:spPr/>
        <p:txBody>
          <a:bodyPr/>
          <a:lstStyle/>
          <a:p>
            <a:fld id="{935F4044-894B-B74C-BA70-A76DFBF02618}" type="slidenum">
              <a:rPr lang="en-US" smtClean="0"/>
              <a:pPr/>
              <a:t>69</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FBF468DB-415D-4BB6-ACFB-7D5E923DB869}"/>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A2FE8171-0FD3-4ABE-BD7B-2010E67F0067}"/>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4219193C-B6F5-4914-A7C6-17513C213AD5}"/>
              </a:ext>
            </a:extLst>
          </p:cNvPr>
          <p:cNvSpPr>
            <a:spLocks noGrp="1"/>
          </p:cNvSpPr>
          <p:nvPr>
            <p:ph type="body" sz="quarter" idx="27"/>
          </p:nvPr>
        </p:nvSpPr>
        <p:spPr>
          <a:xfrm>
            <a:off x="687114" y="120277"/>
            <a:ext cx="7769772" cy="1018592"/>
          </a:xfrm>
        </p:spPr>
        <p:txBody>
          <a:bodyPr/>
          <a:lstStyle/>
          <a:p>
            <a:r>
              <a:rPr lang="en-US" b="0" dirty="0">
                <a:solidFill>
                  <a:srgbClr val="C00000"/>
                </a:solidFill>
              </a:rPr>
              <a:t>Requirements implemented at no cost to employees</a:t>
            </a:r>
          </a:p>
          <a:p>
            <a:endParaRPr lang="en-US" dirty="0"/>
          </a:p>
        </p:txBody>
      </p:sp>
      <p:sp>
        <p:nvSpPr>
          <p:cNvPr id="6" name="Content Placeholder 5">
            <a:extLst>
              <a:ext uri="{FF2B5EF4-FFF2-40B4-BE49-F238E27FC236}">
                <a16:creationId xmlns:a16="http://schemas.microsoft.com/office/drawing/2014/main" id="{67680BF7-DFEA-4AB1-BC7B-3A05C42C9B73}"/>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84C3380C-5755-4548-9B9A-C8701C942A02}"/>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A68DF19F-AD2B-4139-B6AD-91E6E504BE64}"/>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A0CBCC79-902C-4883-B839-463583B0D2B9}"/>
              </a:ext>
            </a:extLst>
          </p:cNvPr>
          <p:cNvSpPr>
            <a:spLocks noGrp="1"/>
          </p:cNvSpPr>
          <p:nvPr>
            <p:ph type="body" sz="quarter" idx="35"/>
          </p:nvPr>
        </p:nvSpPr>
        <p:spPr>
          <a:xfrm>
            <a:off x="914400" y="1428750"/>
            <a:ext cx="7769772" cy="2667000"/>
          </a:xfrm>
        </p:spPr>
        <p:txBody>
          <a:bodyPr/>
          <a:lstStyle/>
          <a:p>
            <a:pPr marL="0" indent="0">
              <a:buNone/>
            </a:pPr>
            <a:endParaRPr lang="en-US" dirty="0"/>
          </a:p>
          <a:p>
            <a:pPr marL="0" indent="0">
              <a:buNone/>
            </a:pPr>
            <a:r>
              <a:rPr lang="en-US" dirty="0"/>
              <a:t>SBUH complies with the provisions of OSHA’s COVID-19 ETS at no cost to its employees, with the exception of any employee self-monitoring conducted under the Health Screening and Medical Management section of this Plan.</a:t>
            </a:r>
          </a:p>
          <a:p>
            <a:endParaRPr lang="en-US" dirty="0"/>
          </a:p>
        </p:txBody>
      </p:sp>
      <p:sp>
        <p:nvSpPr>
          <p:cNvPr id="10" name="Content Placeholder 9">
            <a:extLst>
              <a:ext uri="{FF2B5EF4-FFF2-40B4-BE49-F238E27FC236}">
                <a16:creationId xmlns:a16="http://schemas.microsoft.com/office/drawing/2014/main" id="{DDEC9E50-7DB8-4ACF-9A25-0ED6C95F3D44}"/>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699C8375-FD7A-4A07-B8C3-A6506C0081C2}"/>
              </a:ext>
            </a:extLst>
          </p:cNvPr>
          <p:cNvSpPr>
            <a:spLocks noGrp="1"/>
          </p:cNvSpPr>
          <p:nvPr>
            <p:ph type="body" sz="quarter" idx="37"/>
          </p:nvPr>
        </p:nvSpPr>
        <p:spPr/>
        <p:txBody>
          <a:bodyPr/>
          <a:lstStyle/>
          <a:p>
            <a:endParaRPr lang="en-US" dirty="0"/>
          </a:p>
        </p:txBody>
      </p:sp>
    </p:spTree>
    <p:extLst>
      <p:ext uri="{BB962C8B-B14F-4D97-AF65-F5344CB8AC3E}">
        <p14:creationId xmlns:p14="http://schemas.microsoft.com/office/powerpoint/2010/main" val="2215183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CA5A31-C843-4383-9E04-6E1DF9D31E75}"/>
              </a:ext>
            </a:extLst>
          </p:cNvPr>
          <p:cNvSpPr>
            <a:spLocks noGrp="1"/>
          </p:cNvSpPr>
          <p:nvPr>
            <p:ph type="sldNum" sz="quarter" idx="12"/>
          </p:nvPr>
        </p:nvSpPr>
        <p:spPr/>
        <p:txBody>
          <a:bodyPr/>
          <a:lstStyle/>
          <a:p>
            <a:fld id="{935F4044-894B-B74C-BA70-A76DFBF02618}" type="slidenum">
              <a:rPr lang="en-US" smtClean="0"/>
              <a:pPr/>
              <a:t>7</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F029B1A9-99A0-456B-943B-76BB01EB6228}"/>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F576AF35-3C6B-4740-A4E8-F004D9B72AB4}"/>
              </a:ext>
            </a:extLst>
          </p:cNvPr>
          <p:cNvSpPr>
            <a:spLocks noGrp="1"/>
          </p:cNvSpPr>
          <p:nvPr>
            <p:ph type="body" sz="quarter" idx="27"/>
          </p:nvPr>
        </p:nvSpPr>
        <p:spPr>
          <a:xfrm>
            <a:off x="762000" y="54023"/>
            <a:ext cx="7769772" cy="1018592"/>
          </a:xfrm>
        </p:spPr>
        <p:txBody>
          <a:bodyPr/>
          <a:lstStyle/>
          <a:p>
            <a:r>
              <a:rPr lang="en-US" b="0" dirty="0">
                <a:solidFill>
                  <a:srgbClr val="C00000"/>
                </a:solidFill>
              </a:rPr>
              <a:t>COVID ETS </a:t>
            </a:r>
          </a:p>
          <a:p>
            <a:r>
              <a:rPr lang="en-US" b="0" dirty="0">
                <a:solidFill>
                  <a:srgbClr val="C00000"/>
                </a:solidFill>
              </a:rPr>
              <a:t>Workplace Safety Coordinator</a:t>
            </a:r>
          </a:p>
        </p:txBody>
      </p:sp>
      <p:sp>
        <p:nvSpPr>
          <p:cNvPr id="6" name="Content Placeholder 5">
            <a:extLst>
              <a:ext uri="{FF2B5EF4-FFF2-40B4-BE49-F238E27FC236}">
                <a16:creationId xmlns:a16="http://schemas.microsoft.com/office/drawing/2014/main" id="{7BB1BE62-19DD-4977-A209-3D7668FCE5C7}"/>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6C5E1579-C2E0-427F-901E-9AA596574F6A}"/>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A707E832-50F4-4A2B-B889-CEBE98724953}"/>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C33926B1-15A3-436E-A1FD-CFF503D6A028}"/>
              </a:ext>
            </a:extLst>
          </p:cNvPr>
          <p:cNvSpPr>
            <a:spLocks noGrp="1"/>
          </p:cNvSpPr>
          <p:nvPr>
            <p:ph type="body" sz="quarter" idx="35"/>
          </p:nvPr>
        </p:nvSpPr>
        <p:spPr>
          <a:xfrm>
            <a:off x="914400" y="1428750"/>
            <a:ext cx="7769772" cy="2667000"/>
          </a:xfrm>
        </p:spPr>
        <p:txBody>
          <a:bodyPr/>
          <a:lstStyle/>
          <a:p>
            <a:pPr marL="0" indent="0">
              <a:buNone/>
            </a:pPr>
            <a:r>
              <a:rPr lang="en-US" sz="1800" dirty="0"/>
              <a:t>OSHA requires designation of a workplace safety coordinator, knowledgeable in infection control principles and practices, with authority to implement, monitor, and ensure compliance with the plan. </a:t>
            </a:r>
          </a:p>
          <a:p>
            <a:endParaRPr lang="en-US" sz="1800" dirty="0"/>
          </a:p>
          <a:p>
            <a:pPr lvl="4">
              <a:buFont typeface="Wingdings" panose="05000000000000000000" pitchFamily="2" charset="2"/>
              <a:buChar char="Ø"/>
            </a:pPr>
            <a:r>
              <a:rPr lang="en-US" sz="1800" i="1" dirty="0">
                <a:solidFill>
                  <a:srgbClr val="A71E23"/>
                </a:solidFill>
              </a:rPr>
              <a:t>Jennifer Maxwell</a:t>
            </a:r>
          </a:p>
          <a:p>
            <a:pPr marL="168275" lvl="4" indent="0">
              <a:buNone/>
            </a:pPr>
            <a:r>
              <a:rPr lang="en-US" sz="1800" i="1" dirty="0">
                <a:solidFill>
                  <a:srgbClr val="A71E23"/>
                </a:solidFill>
              </a:rPr>
              <a:t>	Director of Healthcare Epidemiology</a:t>
            </a:r>
          </a:p>
          <a:p>
            <a:pPr marL="0" lvl="2" indent="0">
              <a:buNone/>
            </a:pPr>
            <a:r>
              <a:rPr lang="en-US" sz="1800" i="1" dirty="0">
                <a:solidFill>
                  <a:srgbClr val="A71E23"/>
                </a:solidFill>
              </a:rPr>
              <a:t>	Level 1 Hospital Rm 716</a:t>
            </a:r>
          </a:p>
          <a:p>
            <a:pPr marL="0" lvl="2" indent="0">
              <a:buNone/>
            </a:pPr>
            <a:r>
              <a:rPr lang="en-US" sz="1800" i="1" dirty="0">
                <a:solidFill>
                  <a:srgbClr val="A71E23"/>
                </a:solidFill>
              </a:rPr>
              <a:t>	631 444 2646</a:t>
            </a:r>
          </a:p>
        </p:txBody>
      </p:sp>
      <p:sp>
        <p:nvSpPr>
          <p:cNvPr id="10" name="Content Placeholder 9">
            <a:extLst>
              <a:ext uri="{FF2B5EF4-FFF2-40B4-BE49-F238E27FC236}">
                <a16:creationId xmlns:a16="http://schemas.microsoft.com/office/drawing/2014/main" id="{B37E7799-413D-4FF0-91A8-D97F0E25B298}"/>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32B04236-7BB2-42E3-BC2C-F170FB9BF518}"/>
              </a:ext>
            </a:extLst>
          </p:cNvPr>
          <p:cNvSpPr>
            <a:spLocks noGrp="1"/>
          </p:cNvSpPr>
          <p:nvPr>
            <p:ph type="body" sz="quarter" idx="37"/>
          </p:nvPr>
        </p:nvSpPr>
        <p:spPr/>
        <p:txBody>
          <a:bodyPr/>
          <a:lstStyle/>
          <a:p>
            <a:endParaRPr lang="en-US" dirty="0"/>
          </a:p>
        </p:txBody>
      </p:sp>
      <p:sp>
        <p:nvSpPr>
          <p:cNvPr id="12" name="Footer Placeholder 11">
            <a:extLst>
              <a:ext uri="{FF2B5EF4-FFF2-40B4-BE49-F238E27FC236}">
                <a16:creationId xmlns:a16="http://schemas.microsoft.com/office/drawing/2014/main" id="{2870C508-6BF3-4840-BB2A-08A9D5910842}"/>
              </a:ext>
            </a:extLst>
          </p:cNvPr>
          <p:cNvSpPr>
            <a:spLocks noGrp="1"/>
          </p:cNvSpPr>
          <p:nvPr>
            <p:ph type="ftr" sz="quarter" idx="23"/>
          </p:nvPr>
        </p:nvSpPr>
        <p:spPr/>
        <p:txBody>
          <a:bodyPr/>
          <a:lstStyle/>
          <a:p>
            <a:r>
              <a:rPr lang="en-US" dirty="0"/>
              <a:t>Please refer to ThePulse for the most current information.</a:t>
            </a:r>
          </a:p>
        </p:txBody>
      </p:sp>
    </p:spTree>
    <p:extLst>
      <p:ext uri="{BB962C8B-B14F-4D97-AF65-F5344CB8AC3E}">
        <p14:creationId xmlns:p14="http://schemas.microsoft.com/office/powerpoint/2010/main" val="41457027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ACC6CA-F5CF-4A48-AD74-771EBC636FF7}"/>
              </a:ext>
            </a:extLst>
          </p:cNvPr>
          <p:cNvSpPr>
            <a:spLocks noGrp="1"/>
          </p:cNvSpPr>
          <p:nvPr>
            <p:ph type="sldNum" sz="quarter" idx="12"/>
          </p:nvPr>
        </p:nvSpPr>
        <p:spPr/>
        <p:txBody>
          <a:bodyPr/>
          <a:lstStyle/>
          <a:p>
            <a:fld id="{935F4044-894B-B74C-BA70-A76DFBF02618}" type="slidenum">
              <a:rPr lang="en-US" smtClean="0"/>
              <a:pPr/>
              <a:t>70</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2CB1E18C-84B8-4A0A-BF8B-98E2C058DFAF}"/>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6317C573-7E4F-4382-86BF-E96EF2DF3B55}"/>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1D0881C0-9ABC-4D49-8AE2-21C374C7C99D}"/>
              </a:ext>
            </a:extLst>
          </p:cNvPr>
          <p:cNvSpPr>
            <a:spLocks noGrp="1"/>
          </p:cNvSpPr>
          <p:nvPr>
            <p:ph type="body" sz="quarter" idx="27"/>
          </p:nvPr>
        </p:nvSpPr>
        <p:spPr/>
        <p:txBody>
          <a:bodyPr/>
          <a:lstStyle/>
          <a:p>
            <a:r>
              <a:rPr lang="en-US" b="0" dirty="0">
                <a:solidFill>
                  <a:srgbClr val="C00000"/>
                </a:solidFill>
              </a:rPr>
              <a:t>Anti-Retaliation</a:t>
            </a:r>
          </a:p>
        </p:txBody>
      </p:sp>
      <p:sp>
        <p:nvSpPr>
          <p:cNvPr id="6" name="Content Placeholder 5">
            <a:extLst>
              <a:ext uri="{FF2B5EF4-FFF2-40B4-BE49-F238E27FC236}">
                <a16:creationId xmlns:a16="http://schemas.microsoft.com/office/drawing/2014/main" id="{28A67F9A-589C-4A6B-AFEA-F4CE64B04F7C}"/>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1BEBF8AF-9839-4577-A00D-54C29352C94D}"/>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F97702C2-10FE-4721-B0FE-E8896E519A82}"/>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A8E45A37-7975-48F8-90EC-B4627E5E385D}"/>
              </a:ext>
            </a:extLst>
          </p:cNvPr>
          <p:cNvSpPr>
            <a:spLocks noGrp="1"/>
          </p:cNvSpPr>
          <p:nvPr>
            <p:ph type="body" sz="quarter" idx="35"/>
          </p:nvPr>
        </p:nvSpPr>
        <p:spPr>
          <a:xfrm>
            <a:off x="922986" y="1047750"/>
            <a:ext cx="7761186" cy="2667000"/>
          </a:xfrm>
        </p:spPr>
        <p:txBody>
          <a:bodyPr/>
          <a:lstStyle/>
          <a:p>
            <a:pPr marL="0" indent="0">
              <a:buNone/>
            </a:pPr>
            <a:r>
              <a:rPr lang="en-US" b="1" dirty="0"/>
              <a:t> </a:t>
            </a:r>
            <a:endParaRPr lang="en-US" dirty="0"/>
          </a:p>
          <a:p>
            <a:pPr marL="0" indent="0">
              <a:buNone/>
            </a:pPr>
            <a:r>
              <a:rPr lang="en-US" b="1" i="1" dirty="0"/>
              <a:t> </a:t>
            </a:r>
            <a:endParaRPr lang="en-US" dirty="0"/>
          </a:p>
          <a:p>
            <a:pPr marL="0" indent="0">
              <a:buNone/>
            </a:pPr>
            <a:r>
              <a:rPr lang="en-US" dirty="0"/>
              <a:t>SBUH informs employees that employees have a right to the protections required by OSHA’s standards, which include COVID-19 ETS, and that employers are prohibited from discharging or in any manner retaliating or discriminating against any employee for exercising their right to protections required by OSHA or for engaging in actions that are required by OSHA.  SBUH does not discharge or in any manner discriminate against any employee for exercising their right to the protections required by OSHA or for engaging in actions that are required by OSHA, including OSHA’s COVID-19 ETS.</a:t>
            </a:r>
          </a:p>
          <a:p>
            <a:pPr marL="0" indent="0">
              <a:buNone/>
            </a:pPr>
            <a:r>
              <a:rPr lang="en-US" dirty="0"/>
              <a:t> </a:t>
            </a:r>
          </a:p>
          <a:p>
            <a:pPr marL="0" indent="0">
              <a:buNone/>
            </a:pPr>
            <a:r>
              <a:rPr lang="en-US" b="1" i="1" dirty="0"/>
              <a:t> </a:t>
            </a:r>
            <a:endParaRPr lang="en-US" dirty="0"/>
          </a:p>
          <a:p>
            <a:endParaRPr lang="en-US" dirty="0"/>
          </a:p>
        </p:txBody>
      </p:sp>
      <p:sp>
        <p:nvSpPr>
          <p:cNvPr id="10" name="Content Placeholder 9">
            <a:extLst>
              <a:ext uri="{FF2B5EF4-FFF2-40B4-BE49-F238E27FC236}">
                <a16:creationId xmlns:a16="http://schemas.microsoft.com/office/drawing/2014/main" id="{E79E2BE5-7EA0-41B5-8B31-776E4707F011}"/>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F19F7C66-9C8F-42CE-88E2-DA0503EBE9F1}"/>
              </a:ext>
            </a:extLst>
          </p:cNvPr>
          <p:cNvSpPr>
            <a:spLocks noGrp="1"/>
          </p:cNvSpPr>
          <p:nvPr>
            <p:ph type="body" sz="quarter" idx="37"/>
          </p:nvPr>
        </p:nvSpPr>
        <p:spPr/>
        <p:txBody>
          <a:bodyPr/>
          <a:lstStyle/>
          <a:p>
            <a:endParaRPr lang="en-US" dirty="0"/>
          </a:p>
        </p:txBody>
      </p:sp>
    </p:spTree>
    <p:extLst>
      <p:ext uri="{BB962C8B-B14F-4D97-AF65-F5344CB8AC3E}">
        <p14:creationId xmlns:p14="http://schemas.microsoft.com/office/powerpoint/2010/main" val="15354967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4F1ED-9E77-5144-8BFD-211F16C324E2}"/>
              </a:ext>
            </a:extLst>
          </p:cNvPr>
          <p:cNvSpPr>
            <a:spLocks noGrp="1"/>
          </p:cNvSpPr>
          <p:nvPr>
            <p:ph type="sldNum" sz="quarter" idx="12"/>
          </p:nvPr>
        </p:nvSpPr>
        <p:spPr/>
        <p:txBody>
          <a:bodyPr/>
          <a:lstStyle/>
          <a:p>
            <a:fld id="{935F4044-894B-B74C-BA70-A76DFBF02618}" type="slidenum">
              <a:rPr lang="en-US" smtClean="0"/>
              <a:pPr/>
              <a:t>71</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a:extLst>
              <a:ext uri="{FF2B5EF4-FFF2-40B4-BE49-F238E27FC236}">
                <a16:creationId xmlns:a16="http://schemas.microsoft.com/office/drawing/2014/main" id="{F9103299-5C78-4A48-AFE6-A00D4672B2D4}"/>
              </a:ext>
            </a:extLst>
          </p:cNvPr>
          <p:cNvSpPr>
            <a:spLocks noGrp="1"/>
          </p:cNvSpPr>
          <p:nvPr>
            <p:ph type="body" sz="quarter" idx="27"/>
          </p:nvPr>
        </p:nvSpPr>
        <p:spPr>
          <a:xfrm>
            <a:off x="687114" y="202508"/>
            <a:ext cx="7769772" cy="1018592"/>
          </a:xfrm>
        </p:spPr>
        <p:txBody>
          <a:bodyPr/>
          <a:lstStyle/>
          <a:p>
            <a:r>
              <a:rPr lang="en-US" b="0" dirty="0">
                <a:solidFill>
                  <a:srgbClr val="C00000"/>
                </a:solidFill>
              </a:rPr>
              <a:t>Additional Training and How to Obtain More Information</a:t>
            </a:r>
          </a:p>
        </p:txBody>
      </p:sp>
      <p:sp>
        <p:nvSpPr>
          <p:cNvPr id="8" name="Content Placeholder 7">
            <a:extLst>
              <a:ext uri="{FF2B5EF4-FFF2-40B4-BE49-F238E27FC236}">
                <a16:creationId xmlns:a16="http://schemas.microsoft.com/office/drawing/2014/main" id="{078AE79C-8673-D443-A991-F5655B2568AC}"/>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95DDEC19-0F06-304A-9C56-D678EF0FCB15}"/>
              </a:ext>
            </a:extLst>
          </p:cNvPr>
          <p:cNvSpPr>
            <a:spLocks noGrp="1"/>
          </p:cNvSpPr>
          <p:nvPr>
            <p:ph type="body" sz="quarter" idx="35"/>
          </p:nvPr>
        </p:nvSpPr>
        <p:spPr>
          <a:xfrm>
            <a:off x="914400" y="1324558"/>
            <a:ext cx="7769772" cy="1018592"/>
          </a:xfrm>
        </p:spPr>
        <p:txBody>
          <a:bodyPr/>
          <a:lstStyle/>
          <a:p>
            <a:pPr marL="0" indent="0">
              <a:buNone/>
            </a:pPr>
            <a:r>
              <a:rPr lang="en-US" sz="1400" dirty="0"/>
              <a:t>SBUH implements policies and procedures for employee training, along with the other provisions required by OSHA’s COVID-19 ETS, as part of a multi-layered infection control approach.  SBUH’s COVID-19 training program is accessible in the following ways: departmental/unit meetings, ThePulse, LMS, orientations and recertifications, Putting Safety First and Morning Huddle meetings, and other meetings and events.</a:t>
            </a:r>
          </a:p>
          <a:p>
            <a:pPr marL="0" indent="0">
              <a:buNone/>
            </a:pPr>
            <a:endParaRPr lang="en-US" sz="1400" dirty="0"/>
          </a:p>
          <a:p>
            <a:pPr marL="0" indent="0">
              <a:buNone/>
            </a:pPr>
            <a:r>
              <a:rPr lang="en-US" sz="1400" dirty="0"/>
              <a:t>SBUH developed a robust online training module at the onset of the pandemic on the plan to keep employees healthy and safe throughout the COVID-19 pandemic.  This educational model was assigned to all SBUH employees.  In addition, and in accordance with a recent NY State directive, all employees will be required to read health and safety protocols related to COVID-19 and affirm they will adhere to them.  Ongoing education is delivered to employees in various forums, which include but are not limited to staff meetings, daily huddles, email blasts, and the hospital intranet. </a:t>
            </a:r>
          </a:p>
          <a:p>
            <a:endParaRPr lang="en-US" sz="1400" dirty="0"/>
          </a:p>
        </p:txBody>
      </p:sp>
      <p:sp>
        <p:nvSpPr>
          <p:cNvPr id="4" name="Footer Placeholder 3">
            <a:extLst>
              <a:ext uri="{FF2B5EF4-FFF2-40B4-BE49-F238E27FC236}">
                <a16:creationId xmlns:a16="http://schemas.microsoft.com/office/drawing/2014/main" id="{B19784E4-391B-4F50-97FD-815BFDE3C6D4}"/>
              </a:ext>
            </a:extLst>
          </p:cNvPr>
          <p:cNvSpPr>
            <a:spLocks noGrp="1"/>
          </p:cNvSpPr>
          <p:nvPr>
            <p:ph type="ftr" sz="quarter" idx="23"/>
          </p:nvPr>
        </p:nvSpPr>
        <p:spPr/>
        <p:txBody>
          <a:bodyPr/>
          <a:lstStyle/>
          <a:p>
            <a:r>
              <a:rPr lang="en-US" dirty="0"/>
              <a:t>Please refer to ThePulse for the most current information.</a:t>
            </a:r>
          </a:p>
        </p:txBody>
      </p:sp>
    </p:spTree>
    <p:extLst>
      <p:ext uri="{BB962C8B-B14F-4D97-AF65-F5344CB8AC3E}">
        <p14:creationId xmlns:p14="http://schemas.microsoft.com/office/powerpoint/2010/main" val="10186218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BC4AA8-8D13-413E-BA43-1133D559037D}"/>
              </a:ext>
            </a:extLst>
          </p:cNvPr>
          <p:cNvSpPr>
            <a:spLocks noGrp="1"/>
          </p:cNvSpPr>
          <p:nvPr>
            <p:ph type="sldNum" sz="quarter" idx="12"/>
          </p:nvPr>
        </p:nvSpPr>
        <p:spPr/>
        <p:txBody>
          <a:bodyPr/>
          <a:lstStyle/>
          <a:p>
            <a:fld id="{935F4044-894B-B74C-BA70-A76DFBF02618}" type="slidenum">
              <a:rPr lang="en-US" smtClean="0"/>
              <a:pPr/>
              <a:t>72</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9B7EA67B-3952-40E4-89B3-556ED54A7670}"/>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AACF22E5-5F8B-45EA-AD7B-96615B7DC95A}"/>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F8F63434-B563-49F9-864A-782A19A80549}"/>
              </a:ext>
            </a:extLst>
          </p:cNvPr>
          <p:cNvSpPr>
            <a:spLocks noGrp="1"/>
          </p:cNvSpPr>
          <p:nvPr>
            <p:ph type="body" sz="quarter" idx="27"/>
          </p:nvPr>
        </p:nvSpPr>
        <p:spPr/>
        <p:txBody>
          <a:bodyPr/>
          <a:lstStyle/>
          <a:p>
            <a:endParaRPr lang="en-US" dirty="0"/>
          </a:p>
        </p:txBody>
      </p:sp>
      <p:sp>
        <p:nvSpPr>
          <p:cNvPr id="6" name="Content Placeholder 5">
            <a:extLst>
              <a:ext uri="{FF2B5EF4-FFF2-40B4-BE49-F238E27FC236}">
                <a16:creationId xmlns:a16="http://schemas.microsoft.com/office/drawing/2014/main" id="{FB64E348-8905-4E49-9534-381FC5E3D0AA}"/>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DEB2741F-36F2-4D9C-86FB-697DBD734EDF}"/>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F9FEAEF1-143D-4DC8-A744-84C79D022401}"/>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F840E00D-2543-4E59-B982-8903243B7B03}"/>
              </a:ext>
            </a:extLst>
          </p:cNvPr>
          <p:cNvSpPr>
            <a:spLocks noGrp="1"/>
          </p:cNvSpPr>
          <p:nvPr>
            <p:ph type="body" sz="quarter" idx="35"/>
          </p:nvPr>
        </p:nvSpPr>
        <p:spPr>
          <a:xfrm>
            <a:off x="914400" y="1428750"/>
            <a:ext cx="7769772" cy="2667000"/>
          </a:xfrm>
        </p:spPr>
        <p:txBody>
          <a:bodyPr/>
          <a:lstStyle/>
          <a:p>
            <a:pPr marL="0" indent="0">
              <a:buNone/>
            </a:pPr>
            <a:r>
              <a:rPr lang="en-US" sz="2000" b="1" dirty="0">
                <a:solidFill>
                  <a:srgbClr val="C00000"/>
                </a:solidFill>
              </a:rPr>
              <a:t>Stony Brook Medicine Quick Links</a:t>
            </a:r>
          </a:p>
          <a:p>
            <a:endParaRPr lang="en-US" dirty="0"/>
          </a:p>
          <a:p>
            <a:pPr marL="0" indent="0">
              <a:buNone/>
            </a:pPr>
            <a:r>
              <a:rPr lang="en-US" i="1" dirty="0"/>
              <a:t>https://inside.stonybrookmedicine.edu/Coronavirus/SBM_quick_links</a:t>
            </a:r>
          </a:p>
        </p:txBody>
      </p:sp>
      <p:sp>
        <p:nvSpPr>
          <p:cNvPr id="10" name="Content Placeholder 9">
            <a:extLst>
              <a:ext uri="{FF2B5EF4-FFF2-40B4-BE49-F238E27FC236}">
                <a16:creationId xmlns:a16="http://schemas.microsoft.com/office/drawing/2014/main" id="{F99212CD-7EEE-4E0E-B862-A05B08B28C84}"/>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55657209-2F67-47DD-9E5B-3851E4FCF032}"/>
              </a:ext>
            </a:extLst>
          </p:cNvPr>
          <p:cNvSpPr>
            <a:spLocks noGrp="1"/>
          </p:cNvSpPr>
          <p:nvPr>
            <p:ph type="body" sz="quarter" idx="37"/>
          </p:nvPr>
        </p:nvSpPr>
        <p:spPr/>
        <p:txBody>
          <a:bodyPr/>
          <a:lstStyle/>
          <a:p>
            <a:endParaRPr lang="en-US" dirty="0"/>
          </a:p>
        </p:txBody>
      </p:sp>
    </p:spTree>
    <p:extLst>
      <p:ext uri="{BB962C8B-B14F-4D97-AF65-F5344CB8AC3E}">
        <p14:creationId xmlns:p14="http://schemas.microsoft.com/office/powerpoint/2010/main" val="40280582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4F1ED-9E77-5144-8BFD-211F16C324E2}"/>
              </a:ext>
            </a:extLst>
          </p:cNvPr>
          <p:cNvSpPr>
            <a:spLocks noGrp="1"/>
          </p:cNvSpPr>
          <p:nvPr>
            <p:ph type="sldNum" sz="quarter" idx="12"/>
          </p:nvPr>
        </p:nvSpPr>
        <p:spPr/>
        <p:txBody>
          <a:bodyPr/>
          <a:lstStyle/>
          <a:p>
            <a:fld id="{935F4044-894B-B74C-BA70-A76DFBF02618}" type="slidenum">
              <a:rPr lang="en-US" smtClean="0"/>
              <a:pPr/>
              <a:t>73</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a:extLst>
              <a:ext uri="{FF2B5EF4-FFF2-40B4-BE49-F238E27FC236}">
                <a16:creationId xmlns:a16="http://schemas.microsoft.com/office/drawing/2014/main" id="{F9103299-5C78-4A48-AFE6-A00D4672B2D4}"/>
              </a:ext>
            </a:extLst>
          </p:cNvPr>
          <p:cNvSpPr>
            <a:spLocks noGrp="1"/>
          </p:cNvSpPr>
          <p:nvPr>
            <p:ph type="body" sz="quarter" idx="27"/>
          </p:nvPr>
        </p:nvSpPr>
        <p:spPr>
          <a:xfrm>
            <a:off x="762000" y="233812"/>
            <a:ext cx="8153400" cy="1018592"/>
          </a:xfrm>
        </p:spPr>
        <p:txBody>
          <a:bodyPr/>
          <a:lstStyle/>
          <a:p>
            <a:r>
              <a:rPr lang="en-US" sz="3000" b="0" dirty="0">
                <a:solidFill>
                  <a:srgbClr val="C00000"/>
                </a:solidFill>
              </a:rPr>
              <a:t>COVID-19 Plan Safety Coordinator</a:t>
            </a:r>
          </a:p>
        </p:txBody>
      </p:sp>
      <p:sp>
        <p:nvSpPr>
          <p:cNvPr id="8" name="Content Placeholder 7">
            <a:extLst>
              <a:ext uri="{FF2B5EF4-FFF2-40B4-BE49-F238E27FC236}">
                <a16:creationId xmlns:a16="http://schemas.microsoft.com/office/drawing/2014/main" id="{078AE79C-8673-D443-A991-F5655B2568AC}"/>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95DDEC19-0F06-304A-9C56-D678EF0FCB15}"/>
              </a:ext>
            </a:extLst>
          </p:cNvPr>
          <p:cNvSpPr>
            <a:spLocks noGrp="1"/>
          </p:cNvSpPr>
          <p:nvPr>
            <p:ph type="body" sz="quarter" idx="35"/>
          </p:nvPr>
        </p:nvSpPr>
        <p:spPr>
          <a:xfrm>
            <a:off x="914400" y="1324558"/>
            <a:ext cx="3962400" cy="1018592"/>
          </a:xfrm>
        </p:spPr>
        <p:txBody>
          <a:bodyPr/>
          <a:lstStyle/>
          <a:p>
            <a:pPr marL="0" indent="0">
              <a:buNone/>
            </a:pPr>
            <a:r>
              <a:rPr lang="en-US" dirty="0"/>
              <a:t>The ETS requires the designation of a COVID-19 Plan Safety Coordinator, who must:</a:t>
            </a:r>
          </a:p>
          <a:p>
            <a:pPr lvl="3"/>
            <a:r>
              <a:rPr lang="en-US" dirty="0"/>
              <a:t>Implement the COVID-19 plan.</a:t>
            </a:r>
          </a:p>
          <a:p>
            <a:pPr lvl="3"/>
            <a:r>
              <a:rPr lang="en-US" dirty="0"/>
              <a:t>Monitor the effectiveness of COVID-19 plan.</a:t>
            </a:r>
          </a:p>
          <a:p>
            <a:pPr lvl="3"/>
            <a:r>
              <a:rPr lang="en-US" dirty="0"/>
              <a:t>Be knowledgeable in infection control principles and practices as they apply to the workplace and employee job operations.</a:t>
            </a:r>
          </a:p>
          <a:p>
            <a:pPr lvl="3"/>
            <a:r>
              <a:rPr lang="en-US" dirty="0"/>
              <a:t>Ensure compliance with all aspects of the COVID-19 plan.</a:t>
            </a:r>
          </a:p>
        </p:txBody>
      </p:sp>
      <p:sp>
        <p:nvSpPr>
          <p:cNvPr id="3" name="Rectangle 2">
            <a:extLst>
              <a:ext uri="{FF2B5EF4-FFF2-40B4-BE49-F238E27FC236}">
                <a16:creationId xmlns:a16="http://schemas.microsoft.com/office/drawing/2014/main" id="{96B87974-C582-204D-AA57-F1A6594B11F1}"/>
              </a:ext>
            </a:extLst>
          </p:cNvPr>
          <p:cNvSpPr/>
          <p:nvPr/>
        </p:nvSpPr>
        <p:spPr>
          <a:xfrm>
            <a:off x="4898265" y="1504950"/>
            <a:ext cx="4114800" cy="2308324"/>
          </a:xfrm>
          <a:prstGeom prst="rect">
            <a:avLst/>
          </a:prstGeom>
          <a:ln w="12700">
            <a:solidFill>
              <a:schemeClr val="tx1"/>
            </a:solidFill>
          </a:ln>
        </p:spPr>
        <p:txBody>
          <a:bodyPr wrap="square">
            <a:spAutoFit/>
          </a:bodyPr>
          <a:lstStyle/>
          <a:p>
            <a:r>
              <a:rPr lang="en-US" b="1" dirty="0">
                <a:solidFill>
                  <a:srgbClr val="C00000"/>
                </a:solidFill>
              </a:rPr>
              <a:t>SBUH</a:t>
            </a:r>
          </a:p>
          <a:p>
            <a:r>
              <a:rPr lang="en-US" b="1" dirty="0"/>
              <a:t>COVID-19 Plan Safety Coordinator(s)</a:t>
            </a:r>
          </a:p>
          <a:p>
            <a:endParaRPr lang="en-US" b="1" dirty="0"/>
          </a:p>
          <a:p>
            <a:r>
              <a:rPr lang="en-US" b="1" dirty="0"/>
              <a:t>Name: </a:t>
            </a:r>
            <a:r>
              <a:rPr lang="en-US" b="1" dirty="0">
                <a:solidFill>
                  <a:srgbClr val="C00000"/>
                </a:solidFill>
              </a:rPr>
              <a:t>Jennifer Maxwell</a:t>
            </a:r>
            <a:endParaRPr lang="en-US" dirty="0">
              <a:solidFill>
                <a:srgbClr val="C00000"/>
              </a:solidFill>
            </a:endParaRPr>
          </a:p>
          <a:p>
            <a:endParaRPr lang="en-US" dirty="0"/>
          </a:p>
          <a:p>
            <a:pPr lvl="0"/>
            <a:r>
              <a:rPr lang="en-US" b="1" dirty="0"/>
              <a:t>Email: </a:t>
            </a:r>
            <a:r>
              <a:rPr lang="en-US" sz="1400" dirty="0">
                <a:solidFill>
                  <a:srgbClr val="C00000"/>
                </a:solidFill>
              </a:rPr>
              <a:t>Jennifer.Maxwell@stonybrookmedicine.edu</a:t>
            </a:r>
            <a:endParaRPr lang="en-US" dirty="0">
              <a:solidFill>
                <a:srgbClr val="C00000"/>
              </a:solidFill>
            </a:endParaRPr>
          </a:p>
          <a:p>
            <a:endParaRPr lang="en-US" dirty="0"/>
          </a:p>
          <a:p>
            <a:pPr lvl="0"/>
            <a:r>
              <a:rPr lang="en-US" b="1" dirty="0"/>
              <a:t>Phone:</a:t>
            </a:r>
            <a:r>
              <a:rPr lang="en-US" dirty="0"/>
              <a:t> </a:t>
            </a:r>
            <a:r>
              <a:rPr lang="en-US" i="1" dirty="0">
                <a:solidFill>
                  <a:srgbClr val="A71E23"/>
                </a:solidFill>
              </a:rPr>
              <a:t>631 444 2646</a:t>
            </a:r>
            <a:endParaRPr lang="en-US" dirty="0">
              <a:solidFill>
                <a:srgbClr val="0070C0"/>
              </a:solidFill>
            </a:endParaRPr>
          </a:p>
        </p:txBody>
      </p:sp>
      <p:sp>
        <p:nvSpPr>
          <p:cNvPr id="6" name="Footer Placeholder 5">
            <a:extLst>
              <a:ext uri="{FF2B5EF4-FFF2-40B4-BE49-F238E27FC236}">
                <a16:creationId xmlns:a16="http://schemas.microsoft.com/office/drawing/2014/main" id="{98B70C2F-D98F-4D96-BC33-71021D67663D}"/>
              </a:ext>
            </a:extLst>
          </p:cNvPr>
          <p:cNvSpPr>
            <a:spLocks noGrp="1"/>
          </p:cNvSpPr>
          <p:nvPr>
            <p:ph type="ftr" sz="quarter" idx="23"/>
          </p:nvPr>
        </p:nvSpPr>
        <p:spPr/>
        <p:txBody>
          <a:bodyPr/>
          <a:lstStyle/>
          <a:p>
            <a:r>
              <a:rPr lang="en-US" dirty="0"/>
              <a:t>Please refer to ThePulse for the most current information.</a:t>
            </a:r>
          </a:p>
        </p:txBody>
      </p:sp>
    </p:spTree>
    <p:extLst>
      <p:ext uri="{BB962C8B-B14F-4D97-AF65-F5344CB8AC3E}">
        <p14:creationId xmlns:p14="http://schemas.microsoft.com/office/powerpoint/2010/main" val="4638304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D20743-3001-4AE4-A200-F5F575332A4B}"/>
              </a:ext>
            </a:extLst>
          </p:cNvPr>
          <p:cNvSpPr>
            <a:spLocks noGrp="1"/>
          </p:cNvSpPr>
          <p:nvPr>
            <p:ph type="sldNum" sz="quarter" idx="12"/>
          </p:nvPr>
        </p:nvSpPr>
        <p:spPr/>
        <p:txBody>
          <a:bodyPr/>
          <a:lstStyle/>
          <a:p>
            <a:fld id="{935F4044-894B-B74C-BA70-A76DFBF02618}" type="slidenum">
              <a:rPr lang="en-US" smtClean="0"/>
              <a:pPr/>
              <a:t>74</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Footer Placeholder 2">
            <a:extLst>
              <a:ext uri="{FF2B5EF4-FFF2-40B4-BE49-F238E27FC236}">
                <a16:creationId xmlns:a16="http://schemas.microsoft.com/office/drawing/2014/main" id="{B79A7691-214B-4B0D-B5CF-AA44C9C510B1}"/>
              </a:ext>
            </a:extLst>
          </p:cNvPr>
          <p:cNvSpPr>
            <a:spLocks noGrp="1"/>
          </p:cNvSpPr>
          <p:nvPr>
            <p:ph type="ftr" sz="quarter" idx="23"/>
          </p:nvPr>
        </p:nvSpPr>
        <p:spPr/>
        <p:txBody>
          <a:bodyPr/>
          <a:lstStyle/>
          <a:p>
            <a:r>
              <a:rPr lang="en-US" dirty="0"/>
              <a:t>Please refer to ThePulse for the most current information.</a:t>
            </a:r>
          </a:p>
        </p:txBody>
      </p:sp>
      <p:sp>
        <p:nvSpPr>
          <p:cNvPr id="4" name="Text Placeholder 3">
            <a:extLst>
              <a:ext uri="{FF2B5EF4-FFF2-40B4-BE49-F238E27FC236}">
                <a16:creationId xmlns:a16="http://schemas.microsoft.com/office/drawing/2014/main" id="{4C5A704C-E00A-45BD-B670-7C366A895E99}"/>
              </a:ext>
            </a:extLst>
          </p:cNvPr>
          <p:cNvSpPr>
            <a:spLocks noGrp="1"/>
          </p:cNvSpPr>
          <p:nvPr>
            <p:ph type="body" sz="quarter" idx="26"/>
          </p:nvPr>
        </p:nvSpPr>
        <p:spPr/>
        <p:txBody>
          <a:bodyPr/>
          <a:lstStyle/>
          <a:p>
            <a:endParaRPr lang="en-US" dirty="0"/>
          </a:p>
        </p:txBody>
      </p:sp>
      <p:sp>
        <p:nvSpPr>
          <p:cNvPr id="5" name="Text Placeholder 4">
            <a:extLst>
              <a:ext uri="{FF2B5EF4-FFF2-40B4-BE49-F238E27FC236}">
                <a16:creationId xmlns:a16="http://schemas.microsoft.com/office/drawing/2014/main" id="{2A08AF7D-2DC4-4554-96FD-BC359173D061}"/>
              </a:ext>
            </a:extLst>
          </p:cNvPr>
          <p:cNvSpPr>
            <a:spLocks noGrp="1"/>
          </p:cNvSpPr>
          <p:nvPr>
            <p:ph type="body" sz="quarter" idx="27"/>
          </p:nvPr>
        </p:nvSpPr>
        <p:spPr/>
        <p:txBody>
          <a:bodyPr/>
          <a:lstStyle/>
          <a:p>
            <a:endParaRPr lang="en-US" dirty="0"/>
          </a:p>
        </p:txBody>
      </p:sp>
      <p:sp>
        <p:nvSpPr>
          <p:cNvPr id="6" name="Content Placeholder 5">
            <a:extLst>
              <a:ext uri="{FF2B5EF4-FFF2-40B4-BE49-F238E27FC236}">
                <a16:creationId xmlns:a16="http://schemas.microsoft.com/office/drawing/2014/main" id="{B8E567F9-5A48-446C-B074-A430BFB75D08}"/>
              </a:ext>
            </a:extLst>
          </p:cNvPr>
          <p:cNvSpPr>
            <a:spLocks noGrp="1"/>
          </p:cNvSpPr>
          <p:nvPr>
            <p:ph sz="quarter" idx="30"/>
          </p:nvPr>
        </p:nvSpPr>
        <p:spPr/>
        <p:txBody>
          <a:bodyPr/>
          <a:lstStyle/>
          <a:p>
            <a:endParaRPr lang="en-US" dirty="0"/>
          </a:p>
        </p:txBody>
      </p:sp>
      <p:sp>
        <p:nvSpPr>
          <p:cNvPr id="7" name="Content Placeholder 6">
            <a:extLst>
              <a:ext uri="{FF2B5EF4-FFF2-40B4-BE49-F238E27FC236}">
                <a16:creationId xmlns:a16="http://schemas.microsoft.com/office/drawing/2014/main" id="{D909F8EE-6167-4406-959D-62F59C38B8BF}"/>
              </a:ext>
            </a:extLst>
          </p:cNvPr>
          <p:cNvSpPr>
            <a:spLocks noGrp="1"/>
          </p:cNvSpPr>
          <p:nvPr>
            <p:ph sz="quarter" idx="31"/>
          </p:nvPr>
        </p:nvSpPr>
        <p:spPr/>
        <p:txBody>
          <a:bodyPr/>
          <a:lstStyle/>
          <a:p>
            <a:endParaRPr lang="en-US" dirty="0"/>
          </a:p>
        </p:txBody>
      </p:sp>
      <p:sp>
        <p:nvSpPr>
          <p:cNvPr id="8" name="Content Placeholder 7">
            <a:extLst>
              <a:ext uri="{FF2B5EF4-FFF2-40B4-BE49-F238E27FC236}">
                <a16:creationId xmlns:a16="http://schemas.microsoft.com/office/drawing/2014/main" id="{2FF56073-4666-4919-8A96-892CB863442A}"/>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3947BE5E-4240-4664-876C-69D70FBAD10D}"/>
              </a:ext>
            </a:extLst>
          </p:cNvPr>
          <p:cNvSpPr>
            <a:spLocks noGrp="1"/>
          </p:cNvSpPr>
          <p:nvPr>
            <p:ph type="body" sz="quarter" idx="35"/>
          </p:nvPr>
        </p:nvSpPr>
        <p:spPr/>
        <p:txBody>
          <a:bodyPr/>
          <a:lstStyle/>
          <a:p>
            <a:endParaRPr lang="en-US" dirty="0"/>
          </a:p>
        </p:txBody>
      </p:sp>
      <p:sp>
        <p:nvSpPr>
          <p:cNvPr id="10" name="Content Placeholder 9">
            <a:extLst>
              <a:ext uri="{FF2B5EF4-FFF2-40B4-BE49-F238E27FC236}">
                <a16:creationId xmlns:a16="http://schemas.microsoft.com/office/drawing/2014/main" id="{68FAD63F-14FA-4D3D-BAE1-19780613957E}"/>
              </a:ext>
            </a:extLst>
          </p:cNvPr>
          <p:cNvSpPr>
            <a:spLocks noGrp="1"/>
          </p:cNvSpPr>
          <p:nvPr>
            <p:ph sz="quarter" idx="36"/>
          </p:nvPr>
        </p:nvSpPr>
        <p:spPr/>
        <p:txBody>
          <a:bodyPr/>
          <a:lstStyle/>
          <a:p>
            <a:endParaRPr lang="en-US" dirty="0"/>
          </a:p>
        </p:txBody>
      </p:sp>
      <p:sp>
        <p:nvSpPr>
          <p:cNvPr id="11" name="Text Placeholder 10">
            <a:extLst>
              <a:ext uri="{FF2B5EF4-FFF2-40B4-BE49-F238E27FC236}">
                <a16:creationId xmlns:a16="http://schemas.microsoft.com/office/drawing/2014/main" id="{05865012-A4E4-4875-8E0A-B2879972EB76}"/>
              </a:ext>
            </a:extLst>
          </p:cNvPr>
          <p:cNvSpPr>
            <a:spLocks noGrp="1"/>
          </p:cNvSpPr>
          <p:nvPr>
            <p:ph type="body" sz="quarter" idx="37"/>
          </p:nvPr>
        </p:nvSpPr>
        <p:spPr/>
        <p:txBody>
          <a:bodyPr/>
          <a:lstStyle/>
          <a:p>
            <a:endParaRPr lang="en-US" dirty="0"/>
          </a:p>
        </p:txBody>
      </p:sp>
      <p:pic>
        <p:nvPicPr>
          <p:cNvPr id="13" name="Picture 12">
            <a:extLst>
              <a:ext uri="{FF2B5EF4-FFF2-40B4-BE49-F238E27FC236}">
                <a16:creationId xmlns:a16="http://schemas.microsoft.com/office/drawing/2014/main" id="{E31F8689-9DD0-4363-8FD6-336426DA28F0}"/>
              </a:ext>
            </a:extLst>
          </p:cNvPr>
          <p:cNvPicPr>
            <a:picLocks noChangeAspect="1"/>
          </p:cNvPicPr>
          <p:nvPr/>
        </p:nvPicPr>
        <p:blipFill>
          <a:blip r:embed="rId2"/>
          <a:stretch>
            <a:fillRect/>
          </a:stretch>
        </p:blipFill>
        <p:spPr>
          <a:xfrm>
            <a:off x="2566647" y="0"/>
            <a:ext cx="4010705" cy="5143500"/>
          </a:xfrm>
          <a:prstGeom prst="rect">
            <a:avLst/>
          </a:prstGeom>
        </p:spPr>
      </p:pic>
    </p:spTree>
    <p:extLst>
      <p:ext uri="{BB962C8B-B14F-4D97-AF65-F5344CB8AC3E}">
        <p14:creationId xmlns:p14="http://schemas.microsoft.com/office/powerpoint/2010/main" val="4098792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4F1ED-9E77-5144-8BFD-211F16C324E2}"/>
              </a:ext>
            </a:extLst>
          </p:cNvPr>
          <p:cNvSpPr>
            <a:spLocks noGrp="1"/>
          </p:cNvSpPr>
          <p:nvPr>
            <p:ph type="sldNum" sz="quarter" idx="12"/>
          </p:nvPr>
        </p:nvSpPr>
        <p:spPr/>
        <p:txBody>
          <a:bodyPr/>
          <a:lstStyle/>
          <a:p>
            <a:fld id="{935F4044-894B-B74C-BA70-A76DFBF02618}" type="slidenum">
              <a:rPr lang="en-US" smtClean="0"/>
              <a:pPr/>
              <a:t>75</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a:extLst>
              <a:ext uri="{FF2B5EF4-FFF2-40B4-BE49-F238E27FC236}">
                <a16:creationId xmlns:a16="http://schemas.microsoft.com/office/drawing/2014/main" id="{F9103299-5C78-4A48-AFE6-A00D4672B2D4}"/>
              </a:ext>
            </a:extLst>
          </p:cNvPr>
          <p:cNvSpPr>
            <a:spLocks noGrp="1"/>
          </p:cNvSpPr>
          <p:nvPr>
            <p:ph type="body" sz="quarter" idx="27"/>
          </p:nvPr>
        </p:nvSpPr>
        <p:spPr>
          <a:xfrm>
            <a:off x="687114" y="305966"/>
            <a:ext cx="7769772" cy="1018592"/>
          </a:xfrm>
        </p:spPr>
        <p:txBody>
          <a:bodyPr/>
          <a:lstStyle/>
          <a:p>
            <a:r>
              <a:rPr lang="en-US" b="0" dirty="0">
                <a:solidFill>
                  <a:srgbClr val="C00000"/>
                </a:solidFill>
              </a:rPr>
              <a:t>More Information</a:t>
            </a:r>
          </a:p>
        </p:txBody>
      </p:sp>
      <p:sp>
        <p:nvSpPr>
          <p:cNvPr id="8" name="Content Placeholder 7">
            <a:extLst>
              <a:ext uri="{FF2B5EF4-FFF2-40B4-BE49-F238E27FC236}">
                <a16:creationId xmlns:a16="http://schemas.microsoft.com/office/drawing/2014/main" id="{078AE79C-8673-D443-A991-F5655B2568AC}"/>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95DDEC19-0F06-304A-9C56-D678EF0FCB15}"/>
              </a:ext>
            </a:extLst>
          </p:cNvPr>
          <p:cNvSpPr>
            <a:spLocks noGrp="1"/>
          </p:cNvSpPr>
          <p:nvPr>
            <p:ph type="body" sz="quarter" idx="35"/>
          </p:nvPr>
        </p:nvSpPr>
        <p:spPr>
          <a:xfrm>
            <a:off x="914400" y="1324558"/>
            <a:ext cx="7769772" cy="1018592"/>
          </a:xfrm>
        </p:spPr>
        <p:txBody>
          <a:bodyPr/>
          <a:lstStyle/>
          <a:p>
            <a:pPr marL="0" indent="0" algn="ctr">
              <a:buNone/>
            </a:pPr>
            <a:br>
              <a:rPr lang="en-US" sz="1400" dirty="0">
                <a:hlinkClick r:id="rId2"/>
              </a:rPr>
            </a:br>
            <a:r>
              <a:rPr lang="en-US" sz="3200" dirty="0">
                <a:hlinkClick r:id="rId2"/>
              </a:rPr>
              <a:t>osha.gov/coronavirus </a:t>
            </a:r>
            <a:endParaRPr lang="en-US" sz="3200" dirty="0"/>
          </a:p>
          <a:p>
            <a:pPr marL="0" indent="0">
              <a:buNone/>
            </a:pPr>
            <a:endParaRPr lang="en-US" sz="1400" dirty="0">
              <a:solidFill>
                <a:srgbClr val="0070C0"/>
              </a:solidFill>
            </a:endParaRPr>
          </a:p>
        </p:txBody>
      </p:sp>
      <p:sp>
        <p:nvSpPr>
          <p:cNvPr id="4" name="Footer Placeholder 3">
            <a:extLst>
              <a:ext uri="{FF2B5EF4-FFF2-40B4-BE49-F238E27FC236}">
                <a16:creationId xmlns:a16="http://schemas.microsoft.com/office/drawing/2014/main" id="{D36ED7ED-1D84-4A35-A015-5EDD70E054FB}"/>
              </a:ext>
            </a:extLst>
          </p:cNvPr>
          <p:cNvSpPr>
            <a:spLocks noGrp="1"/>
          </p:cNvSpPr>
          <p:nvPr>
            <p:ph type="ftr" sz="quarter" idx="23"/>
          </p:nvPr>
        </p:nvSpPr>
        <p:spPr/>
        <p:txBody>
          <a:bodyPr/>
          <a:lstStyle/>
          <a:p>
            <a:r>
              <a:rPr lang="en-US" dirty="0"/>
              <a:t>Please refer to ThePulse for the most current information.</a:t>
            </a:r>
          </a:p>
        </p:txBody>
      </p:sp>
    </p:spTree>
    <p:extLst>
      <p:ext uri="{BB962C8B-B14F-4D97-AF65-F5344CB8AC3E}">
        <p14:creationId xmlns:p14="http://schemas.microsoft.com/office/powerpoint/2010/main" val="2729670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4F1ED-9E77-5144-8BFD-211F16C324E2}"/>
              </a:ext>
            </a:extLst>
          </p:cNvPr>
          <p:cNvSpPr>
            <a:spLocks noGrp="1"/>
          </p:cNvSpPr>
          <p:nvPr>
            <p:ph type="sldNum" sz="quarter" idx="12"/>
          </p:nvPr>
        </p:nvSpPr>
        <p:spPr/>
        <p:txBody>
          <a:bodyPr/>
          <a:lstStyle/>
          <a:p>
            <a:fld id="{935F4044-894B-B74C-BA70-A76DFBF02618}" type="slidenum">
              <a:rPr lang="en-US" smtClean="0"/>
              <a:pPr/>
              <a:t>8</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a:extLst>
              <a:ext uri="{FF2B5EF4-FFF2-40B4-BE49-F238E27FC236}">
                <a16:creationId xmlns:a16="http://schemas.microsoft.com/office/drawing/2014/main" id="{F9103299-5C78-4A48-AFE6-A00D4672B2D4}"/>
              </a:ext>
            </a:extLst>
          </p:cNvPr>
          <p:cNvSpPr>
            <a:spLocks noGrp="1"/>
          </p:cNvSpPr>
          <p:nvPr>
            <p:ph type="body" sz="quarter" idx="27"/>
          </p:nvPr>
        </p:nvSpPr>
        <p:spPr>
          <a:xfrm>
            <a:off x="687114" y="309854"/>
            <a:ext cx="7769772" cy="1018592"/>
          </a:xfrm>
        </p:spPr>
        <p:txBody>
          <a:bodyPr/>
          <a:lstStyle/>
          <a:p>
            <a:r>
              <a:rPr lang="en-US" b="0" dirty="0">
                <a:solidFill>
                  <a:srgbClr val="C00000"/>
                </a:solidFill>
              </a:rPr>
              <a:t>COVID-19 Plan</a:t>
            </a:r>
          </a:p>
        </p:txBody>
      </p:sp>
      <p:sp>
        <p:nvSpPr>
          <p:cNvPr id="8" name="Content Placeholder 7">
            <a:extLst>
              <a:ext uri="{FF2B5EF4-FFF2-40B4-BE49-F238E27FC236}">
                <a16:creationId xmlns:a16="http://schemas.microsoft.com/office/drawing/2014/main" id="{078AE79C-8673-D443-A991-F5655B2568AC}"/>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95DDEC19-0F06-304A-9C56-D678EF0FCB15}"/>
              </a:ext>
            </a:extLst>
          </p:cNvPr>
          <p:cNvSpPr>
            <a:spLocks noGrp="1"/>
          </p:cNvSpPr>
          <p:nvPr>
            <p:ph type="body" sz="quarter" idx="35"/>
          </p:nvPr>
        </p:nvSpPr>
        <p:spPr>
          <a:xfrm>
            <a:off x="914400" y="742950"/>
            <a:ext cx="7769772" cy="3581400"/>
          </a:xfrm>
        </p:spPr>
        <p:txBody>
          <a:bodyPr/>
          <a:lstStyle/>
          <a:p>
            <a:pPr>
              <a:lnSpc>
                <a:spcPct val="100000"/>
              </a:lnSpc>
              <a:buFont typeface="Wingdings" panose="05000000000000000000" pitchFamily="2" charset="2"/>
              <a:buChar char="ü"/>
            </a:pPr>
            <a:endParaRPr lang="en-US" sz="1400" dirty="0"/>
          </a:p>
          <a:p>
            <a:pPr>
              <a:lnSpc>
                <a:spcPct val="100000"/>
              </a:lnSpc>
              <a:buFont typeface="Wingdings" panose="05000000000000000000" pitchFamily="2" charset="2"/>
              <a:buChar char="ü"/>
            </a:pPr>
            <a:r>
              <a:rPr lang="en-US" sz="1400" dirty="0"/>
              <a:t>SBUH developed the required written plan.</a:t>
            </a:r>
          </a:p>
          <a:p>
            <a:pPr>
              <a:lnSpc>
                <a:spcPct val="100000"/>
              </a:lnSpc>
              <a:buFont typeface="Wingdings" panose="05000000000000000000" pitchFamily="2" charset="2"/>
              <a:buChar char="ü"/>
            </a:pPr>
            <a:endParaRPr lang="en-US" sz="1400" dirty="0"/>
          </a:p>
          <a:p>
            <a:pPr>
              <a:lnSpc>
                <a:spcPct val="100000"/>
              </a:lnSpc>
              <a:buFont typeface="Wingdings" panose="05000000000000000000" pitchFamily="2" charset="2"/>
              <a:buChar char="ü"/>
            </a:pPr>
            <a:r>
              <a:rPr lang="en-US" sz="1400" dirty="0"/>
              <a:t>SBUH has designated a workplace safety coordinator to implement and monitor the plan and ensure compliance with all aspects of the COVID-19 plan.</a:t>
            </a:r>
          </a:p>
          <a:p>
            <a:pPr>
              <a:lnSpc>
                <a:spcPct val="100000"/>
              </a:lnSpc>
              <a:buFont typeface="Wingdings" panose="05000000000000000000" pitchFamily="2" charset="2"/>
              <a:buChar char="ü"/>
            </a:pPr>
            <a:endParaRPr lang="en-US" sz="1400" dirty="0"/>
          </a:p>
          <a:p>
            <a:pPr>
              <a:lnSpc>
                <a:spcPct val="100000"/>
              </a:lnSpc>
              <a:buFont typeface="Wingdings" panose="05000000000000000000" pitchFamily="2" charset="2"/>
              <a:buChar char="ü"/>
            </a:pPr>
            <a:r>
              <a:rPr lang="en-US" sz="1400" dirty="0"/>
              <a:t>SBUH has solicited input from employees, including non-managerial employees, through various committee and work group and HR has worked with employee representatives. </a:t>
            </a:r>
          </a:p>
          <a:p>
            <a:pPr>
              <a:lnSpc>
                <a:spcPct val="100000"/>
              </a:lnSpc>
              <a:buFont typeface="Wingdings" panose="05000000000000000000" pitchFamily="2" charset="2"/>
              <a:buChar char="ü"/>
            </a:pPr>
            <a:endParaRPr lang="en-US" sz="1400" dirty="0"/>
          </a:p>
          <a:p>
            <a:pPr>
              <a:lnSpc>
                <a:spcPct val="100000"/>
              </a:lnSpc>
              <a:buFont typeface="Wingdings" panose="05000000000000000000" pitchFamily="2" charset="2"/>
              <a:buChar char="ü"/>
            </a:pPr>
            <a:r>
              <a:rPr lang="en-US" sz="1400" dirty="0"/>
              <a:t>SBUH must monitors the workplace to ensure the ongoing effectiveness of the COVID-19 plan and update it as needed.  Monitoring occurs at Morning Huddle, HICS calls, and reports from Employee Health &amp; Wellness (EH&amp;W) and Infection Prevention.</a:t>
            </a:r>
          </a:p>
          <a:p>
            <a:pPr marL="742950" lvl="1" indent="-285750" algn="ctr">
              <a:lnSpc>
                <a:spcPct val="100000"/>
              </a:lnSpc>
            </a:pPr>
            <a:endParaRPr lang="en-US" sz="1400" dirty="0">
              <a:solidFill>
                <a:srgbClr val="0070C0"/>
              </a:solidFill>
            </a:endParaRPr>
          </a:p>
        </p:txBody>
      </p:sp>
      <p:sp>
        <p:nvSpPr>
          <p:cNvPr id="7" name="Text Placeholder 3">
            <a:extLst>
              <a:ext uri="{FF2B5EF4-FFF2-40B4-BE49-F238E27FC236}">
                <a16:creationId xmlns:a16="http://schemas.microsoft.com/office/drawing/2014/main" id="{7AAC7DF3-0B89-A04A-87E5-E6B4E666EE81}"/>
              </a:ext>
            </a:extLst>
          </p:cNvPr>
          <p:cNvSpPr>
            <a:spLocks noGrp="1"/>
          </p:cNvSpPr>
          <p:nvPr>
            <p:ph type="body" sz="quarter" idx="26"/>
          </p:nvPr>
        </p:nvSpPr>
        <p:spPr>
          <a:xfrm>
            <a:off x="5103541" y="4248150"/>
            <a:ext cx="3583259" cy="175864"/>
          </a:xfrm>
        </p:spPr>
        <p:txBody>
          <a:bodyPr/>
          <a:lstStyle/>
          <a:p>
            <a:r>
              <a:rPr lang="en-US" dirty="0"/>
              <a:t>Continued</a:t>
            </a:r>
          </a:p>
        </p:txBody>
      </p:sp>
      <p:sp>
        <p:nvSpPr>
          <p:cNvPr id="4" name="Footer Placeholder 3">
            <a:extLst>
              <a:ext uri="{FF2B5EF4-FFF2-40B4-BE49-F238E27FC236}">
                <a16:creationId xmlns:a16="http://schemas.microsoft.com/office/drawing/2014/main" id="{39D2F576-273A-407C-BEAC-115AB167ADDA}"/>
              </a:ext>
            </a:extLst>
          </p:cNvPr>
          <p:cNvSpPr>
            <a:spLocks noGrp="1"/>
          </p:cNvSpPr>
          <p:nvPr>
            <p:ph type="ftr" sz="quarter" idx="23"/>
          </p:nvPr>
        </p:nvSpPr>
        <p:spPr/>
        <p:txBody>
          <a:bodyPr/>
          <a:lstStyle/>
          <a:p>
            <a:r>
              <a:rPr lang="en-US" dirty="0"/>
              <a:t>Please refer to ThePulse for the most current information.</a:t>
            </a:r>
          </a:p>
        </p:txBody>
      </p:sp>
    </p:spTree>
    <p:extLst>
      <p:ext uri="{BB962C8B-B14F-4D97-AF65-F5344CB8AC3E}">
        <p14:creationId xmlns:p14="http://schemas.microsoft.com/office/powerpoint/2010/main" val="2520400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4F1ED-9E77-5144-8BFD-211F16C324E2}"/>
              </a:ext>
            </a:extLst>
          </p:cNvPr>
          <p:cNvSpPr>
            <a:spLocks noGrp="1"/>
          </p:cNvSpPr>
          <p:nvPr>
            <p:ph type="sldNum" sz="quarter" idx="12"/>
          </p:nvPr>
        </p:nvSpPr>
        <p:spPr/>
        <p:txBody>
          <a:bodyPr/>
          <a:lstStyle/>
          <a:p>
            <a:fld id="{935F4044-894B-B74C-BA70-A76DFBF02618}" type="slidenum">
              <a:rPr lang="en-US" smtClean="0"/>
              <a:pPr/>
              <a:t>9</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a:extLst>
              <a:ext uri="{FF2B5EF4-FFF2-40B4-BE49-F238E27FC236}">
                <a16:creationId xmlns:a16="http://schemas.microsoft.com/office/drawing/2014/main" id="{F9103299-5C78-4A48-AFE6-A00D4672B2D4}"/>
              </a:ext>
            </a:extLst>
          </p:cNvPr>
          <p:cNvSpPr>
            <a:spLocks noGrp="1"/>
          </p:cNvSpPr>
          <p:nvPr>
            <p:ph type="body" sz="quarter" idx="27"/>
          </p:nvPr>
        </p:nvSpPr>
        <p:spPr>
          <a:xfrm>
            <a:off x="687114" y="252891"/>
            <a:ext cx="7769772" cy="1018592"/>
          </a:xfrm>
        </p:spPr>
        <p:txBody>
          <a:bodyPr/>
          <a:lstStyle/>
          <a:p>
            <a:r>
              <a:rPr lang="en-US" b="0" dirty="0">
                <a:solidFill>
                  <a:srgbClr val="C00000"/>
                </a:solidFill>
              </a:rPr>
              <a:t>COVID-19 Plan</a:t>
            </a:r>
          </a:p>
        </p:txBody>
      </p:sp>
      <p:sp>
        <p:nvSpPr>
          <p:cNvPr id="8" name="Content Placeholder 7">
            <a:extLst>
              <a:ext uri="{FF2B5EF4-FFF2-40B4-BE49-F238E27FC236}">
                <a16:creationId xmlns:a16="http://schemas.microsoft.com/office/drawing/2014/main" id="{078AE79C-8673-D443-A991-F5655B2568AC}"/>
              </a:ext>
            </a:extLst>
          </p:cNvPr>
          <p:cNvSpPr>
            <a:spLocks noGrp="1"/>
          </p:cNvSpPr>
          <p:nvPr>
            <p:ph sz="quarter" idx="34"/>
          </p:nvPr>
        </p:nvSpPr>
        <p:spPr/>
        <p:txBody>
          <a:bodyPr/>
          <a:lstStyle/>
          <a:p>
            <a:endParaRPr lang="en-US" dirty="0"/>
          </a:p>
        </p:txBody>
      </p:sp>
      <p:sp>
        <p:nvSpPr>
          <p:cNvPr id="9" name="Text Placeholder 8">
            <a:extLst>
              <a:ext uri="{FF2B5EF4-FFF2-40B4-BE49-F238E27FC236}">
                <a16:creationId xmlns:a16="http://schemas.microsoft.com/office/drawing/2014/main" id="{95DDEC19-0F06-304A-9C56-D678EF0FCB15}"/>
              </a:ext>
            </a:extLst>
          </p:cNvPr>
          <p:cNvSpPr>
            <a:spLocks noGrp="1"/>
          </p:cNvSpPr>
          <p:nvPr>
            <p:ph type="body" sz="quarter" idx="35"/>
          </p:nvPr>
        </p:nvSpPr>
        <p:spPr>
          <a:xfrm>
            <a:off x="914400" y="819150"/>
            <a:ext cx="7769772" cy="1524000"/>
          </a:xfrm>
        </p:spPr>
        <p:txBody>
          <a:bodyPr/>
          <a:lstStyle/>
          <a:p>
            <a:pPr marL="0" indent="0">
              <a:lnSpc>
                <a:spcPct val="100000"/>
              </a:lnSpc>
              <a:buNone/>
            </a:pPr>
            <a:r>
              <a:rPr lang="en-US" sz="1400" dirty="0"/>
              <a:t>The COVID-19 plan addresses the hazards identified by the hazard assessment and include policies and procedures to minimize the risk of transmission of COVID-19 for each employee, including:</a:t>
            </a:r>
          </a:p>
        </p:txBody>
      </p:sp>
      <p:sp>
        <p:nvSpPr>
          <p:cNvPr id="4" name="Rectangle 3">
            <a:extLst>
              <a:ext uri="{FF2B5EF4-FFF2-40B4-BE49-F238E27FC236}">
                <a16:creationId xmlns:a16="http://schemas.microsoft.com/office/drawing/2014/main" id="{2414705B-3803-A743-9444-B256293EA230}"/>
              </a:ext>
            </a:extLst>
          </p:cNvPr>
          <p:cNvSpPr/>
          <p:nvPr/>
        </p:nvSpPr>
        <p:spPr>
          <a:xfrm>
            <a:off x="1585174" y="1539143"/>
            <a:ext cx="7406425" cy="2800767"/>
          </a:xfrm>
          <a:prstGeom prst="rect">
            <a:avLst/>
          </a:prstGeom>
        </p:spPr>
        <p:txBody>
          <a:bodyPr wrap="square">
            <a:spAutoFit/>
          </a:bodyPr>
          <a:lstStyle/>
          <a:p>
            <a:pPr marL="171450" indent="-171450">
              <a:buFont typeface="Courier New" panose="02070309020205020404" pitchFamily="49" charset="0"/>
              <a:buChar char="o"/>
            </a:pPr>
            <a:r>
              <a:rPr lang="en-US" sz="1600" dirty="0"/>
              <a:t>Patient screening and management</a:t>
            </a:r>
          </a:p>
          <a:p>
            <a:pPr marL="171450" indent="-171450">
              <a:buFont typeface="Courier New" panose="02070309020205020404" pitchFamily="49" charset="0"/>
              <a:buChar char="o"/>
            </a:pPr>
            <a:r>
              <a:rPr lang="en-US" sz="1600" dirty="0"/>
              <a:t>Standard and Transmission-Based Precautions </a:t>
            </a:r>
          </a:p>
          <a:p>
            <a:pPr marL="171450" indent="-171450">
              <a:buFont typeface="Courier New" panose="02070309020205020404" pitchFamily="49" charset="0"/>
              <a:buChar char="o"/>
            </a:pPr>
            <a:r>
              <a:rPr lang="en-US" sz="1600" dirty="0"/>
              <a:t>Personal Protective Equipment (PPE)</a:t>
            </a:r>
          </a:p>
          <a:p>
            <a:pPr marL="171450" indent="-171450">
              <a:buFont typeface="Courier New" panose="02070309020205020404" pitchFamily="49" charset="0"/>
              <a:buChar char="o"/>
            </a:pPr>
            <a:r>
              <a:rPr lang="en-US" sz="1600" dirty="0"/>
              <a:t>Aerosol-generating procedures on a person with suspected or confirmed COVID-19</a:t>
            </a:r>
          </a:p>
          <a:p>
            <a:pPr marL="171450" indent="-171450">
              <a:buFont typeface="Courier New" panose="02070309020205020404" pitchFamily="49" charset="0"/>
              <a:buChar char="o"/>
            </a:pPr>
            <a:r>
              <a:rPr lang="en-US" sz="1600" dirty="0"/>
              <a:t>Physical distancing </a:t>
            </a:r>
          </a:p>
          <a:p>
            <a:pPr marL="171450" indent="-171450">
              <a:buFont typeface="Courier New" panose="02070309020205020404" pitchFamily="49" charset="0"/>
              <a:buChar char="o"/>
            </a:pPr>
            <a:r>
              <a:rPr lang="en-US" sz="1600" dirty="0"/>
              <a:t>Physical barriers</a:t>
            </a:r>
          </a:p>
          <a:p>
            <a:pPr marL="171450" indent="-171450">
              <a:buFont typeface="Courier New" panose="02070309020205020404" pitchFamily="49" charset="0"/>
              <a:buChar char="o"/>
            </a:pPr>
            <a:r>
              <a:rPr lang="en-US" sz="1600" dirty="0"/>
              <a:t>Cleaning and disinfection</a:t>
            </a:r>
          </a:p>
          <a:p>
            <a:pPr marL="171450" indent="-171450">
              <a:buFont typeface="Courier New" panose="02070309020205020404" pitchFamily="49" charset="0"/>
              <a:buChar char="o"/>
            </a:pPr>
            <a:r>
              <a:rPr lang="en-US" sz="1600" dirty="0"/>
              <a:t>Ventilation </a:t>
            </a:r>
          </a:p>
          <a:p>
            <a:pPr marL="171450" indent="-171450">
              <a:buFont typeface="Courier New" panose="02070309020205020404" pitchFamily="49" charset="0"/>
              <a:buChar char="o"/>
            </a:pPr>
            <a:r>
              <a:rPr lang="en-US" sz="1600" dirty="0"/>
              <a:t>Health screening and medical management</a:t>
            </a:r>
          </a:p>
          <a:p>
            <a:pPr marL="171450" indent="-171450">
              <a:buFont typeface="Courier New" panose="02070309020205020404" pitchFamily="49" charset="0"/>
              <a:buChar char="o"/>
            </a:pPr>
            <a:r>
              <a:rPr lang="en-US" sz="1600" dirty="0"/>
              <a:t>Vaccination</a:t>
            </a:r>
          </a:p>
          <a:p>
            <a:pPr marL="171450" indent="-171450">
              <a:buFont typeface="Courier New" panose="02070309020205020404" pitchFamily="49" charset="0"/>
              <a:buChar char="o"/>
            </a:pPr>
            <a:r>
              <a:rPr lang="en-US" sz="1600" dirty="0"/>
              <a:t>Training</a:t>
            </a:r>
          </a:p>
        </p:txBody>
      </p:sp>
      <p:sp>
        <p:nvSpPr>
          <p:cNvPr id="10" name="Rectangle 9">
            <a:extLst>
              <a:ext uri="{FF2B5EF4-FFF2-40B4-BE49-F238E27FC236}">
                <a16:creationId xmlns:a16="http://schemas.microsoft.com/office/drawing/2014/main" id="{BD8E6232-0903-044B-B642-CC2D03925BE4}"/>
              </a:ext>
            </a:extLst>
          </p:cNvPr>
          <p:cNvSpPr/>
          <p:nvPr/>
        </p:nvSpPr>
        <p:spPr>
          <a:xfrm>
            <a:off x="5029200" y="1958170"/>
            <a:ext cx="3654972" cy="461665"/>
          </a:xfrm>
          <a:prstGeom prst="rect">
            <a:avLst/>
          </a:prstGeom>
        </p:spPr>
        <p:txBody>
          <a:bodyPr wrap="square">
            <a:spAutoFit/>
          </a:bodyPr>
          <a:lstStyle/>
          <a:p>
            <a:endParaRPr lang="en-US" sz="1200" dirty="0"/>
          </a:p>
          <a:p>
            <a:endParaRPr lang="en-US" sz="1200" dirty="0">
              <a:solidFill>
                <a:srgbClr val="0070C0"/>
              </a:solidFill>
            </a:endParaRPr>
          </a:p>
        </p:txBody>
      </p:sp>
      <p:sp>
        <p:nvSpPr>
          <p:cNvPr id="6" name="Footer Placeholder 5">
            <a:extLst>
              <a:ext uri="{FF2B5EF4-FFF2-40B4-BE49-F238E27FC236}">
                <a16:creationId xmlns:a16="http://schemas.microsoft.com/office/drawing/2014/main" id="{AA691B9C-F99F-4617-A00C-9F07DB67FBC8}"/>
              </a:ext>
            </a:extLst>
          </p:cNvPr>
          <p:cNvSpPr>
            <a:spLocks noGrp="1"/>
          </p:cNvSpPr>
          <p:nvPr>
            <p:ph type="ftr" sz="quarter" idx="23"/>
          </p:nvPr>
        </p:nvSpPr>
        <p:spPr/>
        <p:txBody>
          <a:bodyPr/>
          <a:lstStyle/>
          <a:p>
            <a:r>
              <a:rPr lang="en-US" dirty="0"/>
              <a:t>Please refer to ThePulse for the most current information.</a:t>
            </a:r>
          </a:p>
        </p:txBody>
      </p:sp>
    </p:spTree>
    <p:extLst>
      <p:ext uri="{BB962C8B-B14F-4D97-AF65-F5344CB8AC3E}">
        <p14:creationId xmlns:p14="http://schemas.microsoft.com/office/powerpoint/2010/main" val="560408299"/>
      </p:ext>
    </p:extLst>
  </p:cSld>
  <p:clrMapOvr>
    <a:masterClrMapping/>
  </p:clrMapOvr>
</p:sld>
</file>

<file path=ppt/theme/theme1.xml><?xml version="1.0" encoding="utf-8"?>
<a:theme xmlns:a="http://schemas.openxmlformats.org/drawingml/2006/main" name="Stony Brook Medici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090292H-SBM SQ rays PowerPoint Widescreen SYSTEM FONTS Template_Nov2020" id="{10AA6BC1-60A6-B64D-98D3-9594AC2DC429}" vid="{569C1FED-3D1D-BC47-9D37-E02C71EE53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Stony Brook Medicine</Template>
  <TotalTime>1528</TotalTime>
  <Words>6593</Words>
  <Application>Microsoft Office PowerPoint</Application>
  <PresentationFormat>On-screen Show (16:9)</PresentationFormat>
  <Paragraphs>559</Paragraphs>
  <Slides>75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75</vt:i4>
      </vt:variant>
    </vt:vector>
  </HeadingPairs>
  <TitlesOfParts>
    <vt:vector size="88" baseType="lpstr">
      <vt:lpstr>Arial</vt:lpstr>
      <vt:lpstr>Calibri</vt:lpstr>
      <vt:lpstr>Courier New</vt:lpstr>
      <vt:lpstr>effra</vt:lpstr>
      <vt:lpstr>effra</vt:lpstr>
      <vt:lpstr>Effra Light</vt:lpstr>
      <vt:lpstr>Effra Medium</vt:lpstr>
      <vt:lpstr>Museo Slab 900</vt:lpstr>
      <vt:lpstr>System Font Regular</vt:lpstr>
      <vt:lpstr>Trebuchet MS</vt:lpstr>
      <vt:lpstr>Verdana</vt:lpstr>
      <vt:lpstr>Wingdings</vt:lpstr>
      <vt:lpstr>Stony Brook Medicine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Xeller, Therese A</dc:creator>
  <cp:lastModifiedBy>Barbara A Boyle</cp:lastModifiedBy>
  <cp:revision>69</cp:revision>
  <cp:lastPrinted>2021-08-05T19:15:10Z</cp:lastPrinted>
  <dcterms:created xsi:type="dcterms:W3CDTF">2021-07-28T06:47:12Z</dcterms:created>
  <dcterms:modified xsi:type="dcterms:W3CDTF">2021-09-07T14:40:47Z</dcterms:modified>
</cp:coreProperties>
</file>